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media/image13.svg" ContentType="image/svg+xml"/>
  <Override PartName="/ppt/media/image15.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5" r:id="rId3"/>
    <p:sldId id="257" r:id="rId4"/>
    <p:sldId id="258" r:id="rId5"/>
    <p:sldId id="259" r:id="rId6"/>
    <p:sldId id="279" r:id="rId7"/>
    <p:sldId id="261" r:id="rId8"/>
    <p:sldId id="262" r:id="rId9"/>
    <p:sldId id="264" r:id="rId10"/>
    <p:sldId id="265" r:id="rId11"/>
    <p:sldId id="276" r:id="rId12"/>
    <p:sldId id="267" r:id="rId13"/>
    <p:sldId id="278" r:id="rId14"/>
    <p:sldId id="268" r:id="rId15"/>
    <p:sldId id="277" r:id="rId16"/>
    <p:sldId id="269" r:id="rId17"/>
    <p:sldId id="280" r:id="rId18"/>
    <p:sldId id="270" r:id="rId19"/>
    <p:sldId id="271" r:id="rId20"/>
    <p:sldId id="272" r:id="rId21"/>
    <p:sldId id="273" r:id="rId22"/>
    <p:sldId id="27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8" autoAdjust="0"/>
    <p:restoredTop sz="94660"/>
  </p:normalViewPr>
  <p:slideViewPr>
    <p:cSldViewPr snapToGrid="0">
      <p:cViewPr varScale="1">
        <p:scale>
          <a:sx n="122" d="100"/>
          <a:sy n="122" d="100"/>
        </p:scale>
        <p:origin x="232"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_rels/data1.xml.rels><?xml version="1.0" encoding="UTF-8" standalone="yes"?>
<Relationships xmlns="http://schemas.openxmlformats.org/package/2006/relationships"><Relationship Id="rId4" Type="http://schemas.openxmlformats.org/officeDocument/2006/relationships/image" Target="../media/image15.svg"/><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4" Type="http://schemas.openxmlformats.org/officeDocument/2006/relationships/image" Target="../media/image15.svg"/><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A17C1A33-6354-49EC-AD98-CF017F4DD421}"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1DE09B0-C313-4B0B-B9D7-7DE78A00804C}">
      <dgm:prSet/>
      <dgm:spPr/>
      <dgm:t>
        <a:bodyPr/>
        <a:lstStyle/>
        <a:p>
          <a:r>
            <a:rPr lang="en-US"/>
            <a:t>The goal of this project is to find sales trend -&gt; month wise, year wise and yearly month wise</a:t>
          </a:r>
        </a:p>
      </dgm:t>
    </dgm:pt>
    <dgm:pt modelId="{42B93C2F-D5A8-4A52-B43A-EDFC38F4A99E}" cxnId="{0039CBE7-9207-49D1-A4E3-39271FAE01E0}" type="parTrans">
      <dgm:prSet/>
      <dgm:spPr/>
      <dgm:t>
        <a:bodyPr/>
        <a:lstStyle/>
        <a:p>
          <a:endParaRPr lang="en-US"/>
        </a:p>
      </dgm:t>
    </dgm:pt>
    <dgm:pt modelId="{95518F0B-28A9-4354-9854-13D2BA9FA2EE}" cxnId="{0039CBE7-9207-49D1-A4E3-39271FAE01E0}" type="sibTrans">
      <dgm:prSet/>
      <dgm:spPr/>
      <dgm:t>
        <a:bodyPr/>
        <a:lstStyle/>
        <a:p>
          <a:endParaRPr lang="en-US"/>
        </a:p>
      </dgm:t>
    </dgm:pt>
    <dgm:pt modelId="{25C10DA4-C64E-4329-9DB6-5558DF5ADE84}">
      <dgm:prSet/>
      <dgm:spPr/>
      <dgm:t>
        <a:bodyPr/>
        <a:lstStyle/>
        <a:p>
          <a:r>
            <a:rPr lang="en-US"/>
            <a:t>To find key metrics and factors and show meaningful relationships between attributes.</a:t>
          </a:r>
        </a:p>
      </dgm:t>
    </dgm:pt>
    <dgm:pt modelId="{D8F3F93D-97AC-48FA-A27C-EAFAF889B29C}" cxnId="{3786FCDF-8EB3-4A03-8BB5-91AF95B43AE7}" type="parTrans">
      <dgm:prSet/>
      <dgm:spPr/>
      <dgm:t>
        <a:bodyPr/>
        <a:lstStyle/>
        <a:p>
          <a:endParaRPr lang="en-US"/>
        </a:p>
      </dgm:t>
    </dgm:pt>
    <dgm:pt modelId="{5DD1D50F-D827-4AAE-9CEF-F775C08A06A2}" cxnId="{3786FCDF-8EB3-4A03-8BB5-91AF95B43AE7}" type="sibTrans">
      <dgm:prSet/>
      <dgm:spPr/>
      <dgm:t>
        <a:bodyPr/>
        <a:lstStyle/>
        <a:p>
          <a:endParaRPr lang="en-US"/>
        </a:p>
      </dgm:t>
    </dgm:pt>
    <dgm:pt modelId="{FFB4EE9B-8B1B-4ACE-92A0-D2F3FCE5C9B8}" type="pres">
      <dgm:prSet presAssocID="{A17C1A33-6354-49EC-AD98-CF017F4DD421}" presName="root" presStyleCnt="0">
        <dgm:presLayoutVars>
          <dgm:dir/>
          <dgm:resizeHandles val="exact"/>
        </dgm:presLayoutVars>
      </dgm:prSet>
      <dgm:spPr/>
    </dgm:pt>
    <dgm:pt modelId="{A3395E55-6EB5-4D66-A2DD-8F05DC8B9A9E}" type="pres">
      <dgm:prSet presAssocID="{61DE09B0-C313-4B0B-B9D7-7DE78A00804C}" presName="compNode" presStyleCnt="0"/>
      <dgm:spPr/>
    </dgm:pt>
    <dgm:pt modelId="{6B64778C-1A3D-45BE-99BA-D1BB4EA71092}" type="pres">
      <dgm:prSet presAssocID="{61DE09B0-C313-4B0B-B9D7-7DE78A00804C}"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pt>
    <dgm:pt modelId="{083D311B-5979-4A27-855F-D43F533AA8BD}" type="pres">
      <dgm:prSet presAssocID="{61DE09B0-C313-4B0B-B9D7-7DE78A00804C}" presName="spaceRect" presStyleCnt="0"/>
      <dgm:spPr/>
    </dgm:pt>
    <dgm:pt modelId="{E0549B05-F504-49B2-89A2-7DEB745ECE74}" type="pres">
      <dgm:prSet presAssocID="{61DE09B0-C313-4B0B-B9D7-7DE78A00804C}" presName="textRect" presStyleLbl="revTx" presStyleIdx="0" presStyleCnt="2">
        <dgm:presLayoutVars>
          <dgm:chMax val="1"/>
          <dgm:chPref val="1"/>
        </dgm:presLayoutVars>
      </dgm:prSet>
      <dgm:spPr/>
    </dgm:pt>
    <dgm:pt modelId="{74EA89E1-C856-4087-8B59-208354206C9C}" type="pres">
      <dgm:prSet presAssocID="{95518F0B-28A9-4354-9854-13D2BA9FA2EE}" presName="sibTrans" presStyleCnt="0"/>
      <dgm:spPr/>
    </dgm:pt>
    <dgm:pt modelId="{D2E86934-C58D-45EE-BBF3-BCE5CDED6C6D}" type="pres">
      <dgm:prSet presAssocID="{25C10DA4-C64E-4329-9DB6-5558DF5ADE84}" presName="compNode" presStyleCnt="0"/>
      <dgm:spPr/>
    </dgm:pt>
    <dgm:pt modelId="{BAF210E6-30EC-43BA-A2F9-81CA25B98F75}" type="pres">
      <dgm:prSet presAssocID="{25C10DA4-C64E-4329-9DB6-5558DF5ADE8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pt>
    <dgm:pt modelId="{C55AE1D2-D0E4-4CE1-8CE7-6B68D2263907}" type="pres">
      <dgm:prSet presAssocID="{25C10DA4-C64E-4329-9DB6-5558DF5ADE84}" presName="spaceRect" presStyleCnt="0"/>
      <dgm:spPr/>
    </dgm:pt>
    <dgm:pt modelId="{A2F43DB1-4842-41EA-8863-E68C8C8977BA}" type="pres">
      <dgm:prSet presAssocID="{25C10DA4-C64E-4329-9DB6-5558DF5ADE84}" presName="textRect" presStyleLbl="revTx" presStyleIdx="1" presStyleCnt="2">
        <dgm:presLayoutVars>
          <dgm:chMax val="1"/>
          <dgm:chPref val="1"/>
        </dgm:presLayoutVars>
      </dgm:prSet>
      <dgm:spPr/>
    </dgm:pt>
  </dgm:ptLst>
  <dgm:cxnLst>
    <dgm:cxn modelId="{877FAF05-193B-4725-956A-CDF6B95CEBEB}" type="presOf" srcId="{61DE09B0-C313-4B0B-B9D7-7DE78A00804C}" destId="{E0549B05-F504-49B2-89A2-7DEB745ECE74}" srcOrd="0" destOrd="0" presId="urn:microsoft.com/office/officeart/2018/2/layout/IconLabelList"/>
    <dgm:cxn modelId="{A6ACBE78-AF1F-49AA-A95C-BD6B26196B0C}" type="presOf" srcId="{25C10DA4-C64E-4329-9DB6-5558DF5ADE84}" destId="{A2F43DB1-4842-41EA-8863-E68C8C8977BA}" srcOrd="0" destOrd="0" presId="urn:microsoft.com/office/officeart/2018/2/layout/IconLabelList"/>
    <dgm:cxn modelId="{3786FCDF-8EB3-4A03-8BB5-91AF95B43AE7}" srcId="{A17C1A33-6354-49EC-AD98-CF017F4DD421}" destId="{25C10DA4-C64E-4329-9DB6-5558DF5ADE84}" srcOrd="1" destOrd="0" parTransId="{D8F3F93D-97AC-48FA-A27C-EAFAF889B29C}" sibTransId="{5DD1D50F-D827-4AAE-9CEF-F775C08A06A2}"/>
    <dgm:cxn modelId="{0039CBE7-9207-49D1-A4E3-39271FAE01E0}" srcId="{A17C1A33-6354-49EC-AD98-CF017F4DD421}" destId="{61DE09B0-C313-4B0B-B9D7-7DE78A00804C}" srcOrd="0" destOrd="0" parTransId="{42B93C2F-D5A8-4A52-B43A-EDFC38F4A99E}" sibTransId="{95518F0B-28A9-4354-9854-13D2BA9FA2EE}"/>
    <dgm:cxn modelId="{648295F4-DDA2-45EF-9C3D-76B49963CBD1}" type="presOf" srcId="{A17C1A33-6354-49EC-AD98-CF017F4DD421}" destId="{FFB4EE9B-8B1B-4ACE-92A0-D2F3FCE5C9B8}" srcOrd="0" destOrd="0" presId="urn:microsoft.com/office/officeart/2018/2/layout/IconLabelList"/>
    <dgm:cxn modelId="{4935B045-2239-4A74-8927-93541573E7D8}" type="presParOf" srcId="{FFB4EE9B-8B1B-4ACE-92A0-D2F3FCE5C9B8}" destId="{A3395E55-6EB5-4D66-A2DD-8F05DC8B9A9E}" srcOrd="0" destOrd="0" presId="urn:microsoft.com/office/officeart/2018/2/layout/IconLabelList"/>
    <dgm:cxn modelId="{7A97C9C7-A615-4DF9-AAA4-F8A1EE1C7D81}" type="presParOf" srcId="{A3395E55-6EB5-4D66-A2DD-8F05DC8B9A9E}" destId="{6B64778C-1A3D-45BE-99BA-D1BB4EA71092}" srcOrd="0" destOrd="0" presId="urn:microsoft.com/office/officeart/2018/2/layout/IconLabelList"/>
    <dgm:cxn modelId="{079A38ED-1D02-4EAB-BAF2-06DF015D6B53}" type="presParOf" srcId="{A3395E55-6EB5-4D66-A2DD-8F05DC8B9A9E}" destId="{083D311B-5979-4A27-855F-D43F533AA8BD}" srcOrd="1" destOrd="0" presId="urn:microsoft.com/office/officeart/2018/2/layout/IconLabelList"/>
    <dgm:cxn modelId="{9CE199B1-4899-4471-A56E-8042FD93B080}" type="presParOf" srcId="{A3395E55-6EB5-4D66-A2DD-8F05DC8B9A9E}" destId="{E0549B05-F504-49B2-89A2-7DEB745ECE74}" srcOrd="2" destOrd="0" presId="urn:microsoft.com/office/officeart/2018/2/layout/IconLabelList"/>
    <dgm:cxn modelId="{8D6DCECF-3236-4E12-9CAA-4F15C11EFC1E}" type="presParOf" srcId="{FFB4EE9B-8B1B-4ACE-92A0-D2F3FCE5C9B8}" destId="{74EA89E1-C856-4087-8B59-208354206C9C}" srcOrd="1" destOrd="0" presId="urn:microsoft.com/office/officeart/2018/2/layout/IconLabelList"/>
    <dgm:cxn modelId="{88EB7FA0-E699-4E05-92D2-2B619FCBED97}" type="presParOf" srcId="{FFB4EE9B-8B1B-4ACE-92A0-D2F3FCE5C9B8}" destId="{D2E86934-C58D-45EE-BBF3-BCE5CDED6C6D}" srcOrd="2" destOrd="0" presId="urn:microsoft.com/office/officeart/2018/2/layout/IconLabelList"/>
    <dgm:cxn modelId="{6949E3D0-5A8E-4C99-8AED-DF000C42AAAD}" type="presParOf" srcId="{D2E86934-C58D-45EE-BBF3-BCE5CDED6C6D}" destId="{BAF210E6-30EC-43BA-A2F9-81CA25B98F75}" srcOrd="0" destOrd="0" presId="urn:microsoft.com/office/officeart/2018/2/layout/IconLabelList"/>
    <dgm:cxn modelId="{FF762F94-25AD-487A-B927-86E15C9B700B}" type="presParOf" srcId="{D2E86934-C58D-45EE-BBF3-BCE5CDED6C6D}" destId="{C55AE1D2-D0E4-4CE1-8CE7-6B68D2263907}" srcOrd="1" destOrd="0" presId="urn:microsoft.com/office/officeart/2018/2/layout/IconLabelList"/>
    <dgm:cxn modelId="{96816DEE-8F46-4ACD-BDE7-7D165C817DF6}" type="presParOf" srcId="{D2E86934-C58D-45EE-BBF3-BCE5CDED6C6D}" destId="{A2F43DB1-4842-41EA-8863-E68C8C8977BA}" srcOrd="2" destOrd="0" presId="urn:microsoft.com/office/officeart/2018/2/layout/IconLabelList"/>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320CAE-C9BB-4256-ACE6-BCA0438494A9}"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D3980DED-383B-4D8A-A8A0-24BF7740F2C2}">
      <dgm:prSet/>
      <dgm:spPr/>
      <dgm:t>
        <a:bodyPr/>
        <a:lstStyle/>
        <a:p>
          <a:r>
            <a:rPr lang="en-IN"/>
            <a:t>Sales management has gained importance to meet increasing competition and the need for improved methods of distribution to reduce cost and to increase profits. Sales management today is the most important function in a commercial and business enterprise.</a:t>
          </a:r>
          <a:endParaRPr lang="en-US"/>
        </a:p>
      </dgm:t>
    </dgm:pt>
    <dgm:pt modelId="{2A9EA3AA-10FF-4421-8E6C-0022DD226EA2}" cxnId="{69BE50EE-23FB-48EC-92DA-97D46903A0C7}" type="parTrans">
      <dgm:prSet/>
      <dgm:spPr/>
      <dgm:t>
        <a:bodyPr/>
        <a:lstStyle/>
        <a:p>
          <a:endParaRPr lang="en-US"/>
        </a:p>
      </dgm:t>
    </dgm:pt>
    <dgm:pt modelId="{45D9CE96-27F7-4152-B051-C1E6011A4AC0}" cxnId="{69BE50EE-23FB-48EC-92DA-97D46903A0C7}" type="sibTrans">
      <dgm:prSet/>
      <dgm:spPr/>
      <dgm:t>
        <a:bodyPr/>
        <a:lstStyle/>
        <a:p>
          <a:endParaRPr lang="en-US"/>
        </a:p>
      </dgm:t>
    </dgm:pt>
    <dgm:pt modelId="{D715BDED-6BD1-4B1E-B43C-79432A06B841}">
      <dgm:prSet/>
      <dgm:spPr/>
      <dgm:t>
        <a:bodyPr/>
        <a:lstStyle/>
        <a:p>
          <a:r>
            <a:rPr lang="en-IN"/>
            <a:t>Do ETL : Extract-Transform-Load some Amazon dataset and </a:t>
          </a:r>
          <a:endParaRPr lang="en-US"/>
        </a:p>
      </dgm:t>
    </dgm:pt>
    <dgm:pt modelId="{B0A141EE-ED7B-4852-B2A8-DC41A1F20C8F}" cxnId="{9F374DC0-21A6-4491-AC21-CCF26FF0899A}" type="parTrans">
      <dgm:prSet/>
      <dgm:spPr/>
      <dgm:t>
        <a:bodyPr/>
        <a:lstStyle/>
        <a:p>
          <a:endParaRPr lang="en-US"/>
        </a:p>
      </dgm:t>
    </dgm:pt>
    <dgm:pt modelId="{EA3077BD-3B0C-41A7-97A3-EE77CB380802}" cxnId="{9F374DC0-21A6-4491-AC21-CCF26FF0899A}" type="sibTrans">
      <dgm:prSet/>
      <dgm:spPr/>
      <dgm:t>
        <a:bodyPr/>
        <a:lstStyle/>
        <a:p>
          <a:endParaRPr lang="en-US"/>
        </a:p>
      </dgm:t>
    </dgm:pt>
    <dgm:pt modelId="{542F3C57-A5DE-4ABC-88CD-4EDB79B629F1}">
      <dgm:prSet/>
      <dgm:spPr/>
      <dgm:t>
        <a:bodyPr/>
        <a:lstStyle/>
        <a:p>
          <a:r>
            <a:rPr lang="en-IN"/>
            <a:t>Find Sales-trend -&gt; month wise , year wise , yearly month wise</a:t>
          </a:r>
          <a:endParaRPr lang="en-US"/>
        </a:p>
      </dgm:t>
    </dgm:pt>
    <dgm:pt modelId="{CF161364-CEDE-43D2-A524-5CED1883DC1F}" cxnId="{009CE038-E4D9-4283-AFAC-85EE0698ADFC}" type="parTrans">
      <dgm:prSet/>
      <dgm:spPr/>
      <dgm:t>
        <a:bodyPr/>
        <a:lstStyle/>
        <a:p>
          <a:endParaRPr lang="en-US"/>
        </a:p>
      </dgm:t>
    </dgm:pt>
    <dgm:pt modelId="{9FF9BA57-A459-4FF9-B698-3445C335A879}" cxnId="{009CE038-E4D9-4283-AFAC-85EE0698ADFC}" type="sibTrans">
      <dgm:prSet/>
      <dgm:spPr/>
      <dgm:t>
        <a:bodyPr/>
        <a:lstStyle/>
        <a:p>
          <a:endParaRPr lang="en-US"/>
        </a:p>
      </dgm:t>
    </dgm:pt>
    <dgm:pt modelId="{904B482A-CAEB-D14B-B677-06270ECE3D8C}" type="pres">
      <dgm:prSet presAssocID="{02320CAE-C9BB-4256-ACE6-BCA0438494A9}" presName="linear" presStyleCnt="0">
        <dgm:presLayoutVars>
          <dgm:animLvl val="lvl"/>
          <dgm:resizeHandles val="exact"/>
        </dgm:presLayoutVars>
      </dgm:prSet>
      <dgm:spPr/>
    </dgm:pt>
    <dgm:pt modelId="{0BA98DBA-0BDF-3B49-8741-A0C5BDC127D4}" type="pres">
      <dgm:prSet presAssocID="{D3980DED-383B-4D8A-A8A0-24BF7740F2C2}" presName="parentText" presStyleLbl="node1" presStyleIdx="0" presStyleCnt="3">
        <dgm:presLayoutVars>
          <dgm:chMax val="0"/>
          <dgm:bulletEnabled val="1"/>
        </dgm:presLayoutVars>
      </dgm:prSet>
      <dgm:spPr/>
    </dgm:pt>
    <dgm:pt modelId="{4DFBFF1B-9C43-F047-AA57-5FFCE2625F5D}" type="pres">
      <dgm:prSet presAssocID="{45D9CE96-27F7-4152-B051-C1E6011A4AC0}" presName="spacer" presStyleCnt="0"/>
      <dgm:spPr/>
    </dgm:pt>
    <dgm:pt modelId="{EBA234D3-03D3-E747-B4BF-6DAFD6459B9C}" type="pres">
      <dgm:prSet presAssocID="{D715BDED-6BD1-4B1E-B43C-79432A06B841}" presName="parentText" presStyleLbl="node1" presStyleIdx="1" presStyleCnt="3">
        <dgm:presLayoutVars>
          <dgm:chMax val="0"/>
          <dgm:bulletEnabled val="1"/>
        </dgm:presLayoutVars>
      </dgm:prSet>
      <dgm:spPr/>
    </dgm:pt>
    <dgm:pt modelId="{56689625-5EDC-8F4C-9C0C-DC57006D7E06}" type="pres">
      <dgm:prSet presAssocID="{EA3077BD-3B0C-41A7-97A3-EE77CB380802}" presName="spacer" presStyleCnt="0"/>
      <dgm:spPr/>
    </dgm:pt>
    <dgm:pt modelId="{E00F145E-82E1-F54B-BC6D-F5085F3F7D05}" type="pres">
      <dgm:prSet presAssocID="{542F3C57-A5DE-4ABC-88CD-4EDB79B629F1}" presName="parentText" presStyleLbl="node1" presStyleIdx="2" presStyleCnt="3">
        <dgm:presLayoutVars>
          <dgm:chMax val="0"/>
          <dgm:bulletEnabled val="1"/>
        </dgm:presLayoutVars>
      </dgm:prSet>
      <dgm:spPr/>
    </dgm:pt>
  </dgm:ptLst>
  <dgm:cxnLst>
    <dgm:cxn modelId="{009CE038-E4D9-4283-AFAC-85EE0698ADFC}" srcId="{02320CAE-C9BB-4256-ACE6-BCA0438494A9}" destId="{542F3C57-A5DE-4ABC-88CD-4EDB79B629F1}" srcOrd="2" destOrd="0" parTransId="{CF161364-CEDE-43D2-A524-5CED1883DC1F}" sibTransId="{9FF9BA57-A459-4FF9-B698-3445C335A879}"/>
    <dgm:cxn modelId="{3708CC4F-9EB8-5941-8998-EF14FE94D500}" type="presOf" srcId="{02320CAE-C9BB-4256-ACE6-BCA0438494A9}" destId="{904B482A-CAEB-D14B-B677-06270ECE3D8C}" srcOrd="0" destOrd="0" presId="urn:microsoft.com/office/officeart/2005/8/layout/vList2"/>
    <dgm:cxn modelId="{6A25806C-8EF6-DF44-B443-6B1A879292E1}" type="presOf" srcId="{D715BDED-6BD1-4B1E-B43C-79432A06B841}" destId="{EBA234D3-03D3-E747-B4BF-6DAFD6459B9C}" srcOrd="0" destOrd="0" presId="urn:microsoft.com/office/officeart/2005/8/layout/vList2"/>
    <dgm:cxn modelId="{9F374DC0-21A6-4491-AC21-CCF26FF0899A}" srcId="{02320CAE-C9BB-4256-ACE6-BCA0438494A9}" destId="{D715BDED-6BD1-4B1E-B43C-79432A06B841}" srcOrd="1" destOrd="0" parTransId="{B0A141EE-ED7B-4852-B2A8-DC41A1F20C8F}" sibTransId="{EA3077BD-3B0C-41A7-97A3-EE77CB380802}"/>
    <dgm:cxn modelId="{E37C7BE5-D57D-B841-9C6A-6A08B4DF1D3E}" type="presOf" srcId="{D3980DED-383B-4D8A-A8A0-24BF7740F2C2}" destId="{0BA98DBA-0BDF-3B49-8741-A0C5BDC127D4}" srcOrd="0" destOrd="0" presId="urn:microsoft.com/office/officeart/2005/8/layout/vList2"/>
    <dgm:cxn modelId="{69BE50EE-23FB-48EC-92DA-97D46903A0C7}" srcId="{02320CAE-C9BB-4256-ACE6-BCA0438494A9}" destId="{D3980DED-383B-4D8A-A8A0-24BF7740F2C2}" srcOrd="0" destOrd="0" parTransId="{2A9EA3AA-10FF-4421-8E6C-0022DD226EA2}" sibTransId="{45D9CE96-27F7-4152-B051-C1E6011A4AC0}"/>
    <dgm:cxn modelId="{C107E5EF-C4CF-CB41-A8FF-C264E03DA889}" type="presOf" srcId="{542F3C57-A5DE-4ABC-88CD-4EDB79B629F1}" destId="{E00F145E-82E1-F54B-BC6D-F5085F3F7D05}" srcOrd="0" destOrd="0" presId="urn:microsoft.com/office/officeart/2005/8/layout/vList2"/>
    <dgm:cxn modelId="{8F56CBE0-EBE9-C848-A2ED-DB50A6A6DC08}" type="presParOf" srcId="{904B482A-CAEB-D14B-B677-06270ECE3D8C}" destId="{0BA98DBA-0BDF-3B49-8741-A0C5BDC127D4}" srcOrd="0" destOrd="0" presId="urn:microsoft.com/office/officeart/2005/8/layout/vList2"/>
    <dgm:cxn modelId="{BEB9FCAA-F300-204D-AF9A-366B375819DE}" type="presParOf" srcId="{904B482A-CAEB-D14B-B677-06270ECE3D8C}" destId="{4DFBFF1B-9C43-F047-AA57-5FFCE2625F5D}" srcOrd="1" destOrd="0" presId="urn:microsoft.com/office/officeart/2005/8/layout/vList2"/>
    <dgm:cxn modelId="{8A826919-3BC5-E245-88AB-66DBB5F3935E}" type="presParOf" srcId="{904B482A-CAEB-D14B-B677-06270ECE3D8C}" destId="{EBA234D3-03D3-E747-B4BF-6DAFD6459B9C}" srcOrd="2" destOrd="0" presId="urn:microsoft.com/office/officeart/2005/8/layout/vList2"/>
    <dgm:cxn modelId="{1640AFE5-9431-0046-B910-AB311836A3ED}" type="presParOf" srcId="{904B482A-CAEB-D14B-B677-06270ECE3D8C}" destId="{56689625-5EDC-8F4C-9C0C-DC57006D7E06}" srcOrd="3" destOrd="0" presId="urn:microsoft.com/office/officeart/2005/8/layout/vList2"/>
    <dgm:cxn modelId="{A4B26BC6-F70A-7145-9AFA-79E07648365E}" type="presParOf" srcId="{904B482A-CAEB-D14B-B677-06270ECE3D8C}" destId="{E00F145E-82E1-F54B-BC6D-F5085F3F7D05}" srcOrd="4"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95E2CD7-2328-4F5E-819A-6F2810FE7B7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64A5C119-6A78-4482-9AFC-D166534DC819}">
      <dgm:prSet/>
      <dgm:spPr/>
      <dgm:t>
        <a:bodyPr/>
        <a:lstStyle/>
        <a:p>
          <a:r>
            <a:rPr lang="en-US"/>
            <a:t>* Region - Gives the different regions of the sales all over the world.</a:t>
          </a:r>
        </a:p>
      </dgm:t>
    </dgm:pt>
    <dgm:pt modelId="{0D9F6C07-DEB7-4BEF-BF47-EB64A5B54DFE}" cxnId="{2598AA20-D9AE-4C2F-AB0B-177843FE4EF4}" type="parTrans">
      <dgm:prSet/>
      <dgm:spPr/>
      <dgm:t>
        <a:bodyPr/>
        <a:lstStyle/>
        <a:p>
          <a:endParaRPr lang="en-US"/>
        </a:p>
      </dgm:t>
    </dgm:pt>
    <dgm:pt modelId="{402E29D1-4690-4D34-A185-3B0BF3057F61}" cxnId="{2598AA20-D9AE-4C2F-AB0B-177843FE4EF4}" type="sibTrans">
      <dgm:prSet/>
      <dgm:spPr/>
      <dgm:t>
        <a:bodyPr/>
        <a:lstStyle/>
        <a:p>
          <a:endParaRPr lang="en-US"/>
        </a:p>
      </dgm:t>
    </dgm:pt>
    <dgm:pt modelId="{F004B35E-02EE-4D9C-A38B-D677735EC369}">
      <dgm:prSet/>
      <dgm:spPr/>
      <dgm:t>
        <a:bodyPr/>
        <a:lstStyle/>
        <a:p>
          <a:r>
            <a:rPr lang="en-US"/>
            <a:t>* Country - The country of the sale item.</a:t>
          </a:r>
        </a:p>
      </dgm:t>
    </dgm:pt>
    <dgm:pt modelId="{3F2CF5C3-6B29-42EA-91DE-D47ED86589D0}" cxnId="{3C5DCB2F-A95A-4349-8311-89C1ADF7DB38}" type="parTrans">
      <dgm:prSet/>
      <dgm:spPr/>
      <dgm:t>
        <a:bodyPr/>
        <a:lstStyle/>
        <a:p>
          <a:endParaRPr lang="en-US"/>
        </a:p>
      </dgm:t>
    </dgm:pt>
    <dgm:pt modelId="{5A723FD5-44D5-4BF0-ADD8-05F71FA8AEAD}" cxnId="{3C5DCB2F-A95A-4349-8311-89C1ADF7DB38}" type="sibTrans">
      <dgm:prSet/>
      <dgm:spPr/>
      <dgm:t>
        <a:bodyPr/>
        <a:lstStyle/>
        <a:p>
          <a:endParaRPr lang="en-US"/>
        </a:p>
      </dgm:t>
    </dgm:pt>
    <dgm:pt modelId="{534E923C-D059-4128-AAC6-5AB0060CED0C}">
      <dgm:prSet/>
      <dgm:spPr/>
      <dgm:t>
        <a:bodyPr/>
        <a:lstStyle/>
        <a:p>
          <a:r>
            <a:rPr lang="en-US"/>
            <a:t>* Item type - About different item types.</a:t>
          </a:r>
        </a:p>
      </dgm:t>
    </dgm:pt>
    <dgm:pt modelId="{C6DB1AF9-EF7E-4509-8FE7-000829D81882}" cxnId="{E9094A11-CD96-4CAE-A50D-C3B913248563}" type="parTrans">
      <dgm:prSet/>
      <dgm:spPr/>
      <dgm:t>
        <a:bodyPr/>
        <a:lstStyle/>
        <a:p>
          <a:endParaRPr lang="en-US"/>
        </a:p>
      </dgm:t>
    </dgm:pt>
    <dgm:pt modelId="{6822B459-380A-468B-8037-E8FE42042DFC}" cxnId="{E9094A11-CD96-4CAE-A50D-C3B913248563}" type="sibTrans">
      <dgm:prSet/>
      <dgm:spPr/>
      <dgm:t>
        <a:bodyPr/>
        <a:lstStyle/>
        <a:p>
          <a:endParaRPr lang="en-US"/>
        </a:p>
      </dgm:t>
    </dgm:pt>
    <dgm:pt modelId="{C50C4FEF-4CFF-466F-ADD8-608521115341}">
      <dgm:prSet/>
      <dgm:spPr/>
      <dgm:t>
        <a:bodyPr/>
        <a:lstStyle/>
        <a:p>
          <a:r>
            <a:rPr lang="en-US"/>
            <a:t>* Sales Channel - There are two sales channel modes - Online and Offline</a:t>
          </a:r>
        </a:p>
      </dgm:t>
    </dgm:pt>
    <dgm:pt modelId="{A5BC2DC7-B051-4783-B8DB-4294A25D6448}" cxnId="{6441A24C-D705-4D85-9E2C-60D9E1E07CC1}" type="parTrans">
      <dgm:prSet/>
      <dgm:spPr/>
      <dgm:t>
        <a:bodyPr/>
        <a:lstStyle/>
        <a:p>
          <a:endParaRPr lang="en-US"/>
        </a:p>
      </dgm:t>
    </dgm:pt>
    <dgm:pt modelId="{4AA4612B-1344-4D60-B0F9-B28EB4D50280}" cxnId="{6441A24C-D705-4D85-9E2C-60D9E1E07CC1}" type="sibTrans">
      <dgm:prSet/>
      <dgm:spPr/>
      <dgm:t>
        <a:bodyPr/>
        <a:lstStyle/>
        <a:p>
          <a:endParaRPr lang="en-US"/>
        </a:p>
      </dgm:t>
    </dgm:pt>
    <dgm:pt modelId="{A55A91C7-D710-48E0-90FE-582A3CBF7C5A}">
      <dgm:prSet/>
      <dgm:spPr/>
      <dgm:t>
        <a:bodyPr/>
        <a:lstStyle/>
        <a:p>
          <a:r>
            <a:rPr lang="en-US"/>
            <a:t>* Order Priority - Four Letters C H L M used to represent order priority.</a:t>
          </a:r>
        </a:p>
      </dgm:t>
    </dgm:pt>
    <dgm:pt modelId="{1BEDBA73-587D-4632-8627-C88C50872F99}" cxnId="{D15D1402-E3AB-4CD3-946B-2F0C74FC3C7D}" type="parTrans">
      <dgm:prSet/>
      <dgm:spPr/>
      <dgm:t>
        <a:bodyPr/>
        <a:lstStyle/>
        <a:p>
          <a:endParaRPr lang="en-US"/>
        </a:p>
      </dgm:t>
    </dgm:pt>
    <dgm:pt modelId="{AE9602F1-119D-49BF-ABCD-04E5E5D392F0}" cxnId="{D15D1402-E3AB-4CD3-946B-2F0C74FC3C7D}" type="sibTrans">
      <dgm:prSet/>
      <dgm:spPr/>
      <dgm:t>
        <a:bodyPr/>
        <a:lstStyle/>
        <a:p>
          <a:endParaRPr lang="en-US"/>
        </a:p>
      </dgm:t>
    </dgm:pt>
    <dgm:pt modelId="{02CB6CF5-1316-4092-B0DA-DB687733AD0A}">
      <dgm:prSet/>
      <dgm:spPr/>
      <dgm:t>
        <a:bodyPr/>
        <a:lstStyle/>
        <a:p>
          <a:r>
            <a:rPr lang="en-US"/>
            <a:t>* Order Date - The date of placing the order in mixed format. (Non uniform date formats)</a:t>
          </a:r>
        </a:p>
      </dgm:t>
    </dgm:pt>
    <dgm:pt modelId="{4E00C921-8526-49BA-86D4-E93C6DEB8AB5}" cxnId="{79BA4705-3F17-4E42-93F4-2E1606928B07}" type="parTrans">
      <dgm:prSet/>
      <dgm:spPr/>
      <dgm:t>
        <a:bodyPr/>
        <a:lstStyle/>
        <a:p>
          <a:endParaRPr lang="en-US"/>
        </a:p>
      </dgm:t>
    </dgm:pt>
    <dgm:pt modelId="{2286B9B8-B14D-4124-B34B-2118E3CC7525}" cxnId="{79BA4705-3F17-4E42-93F4-2E1606928B07}" type="sibTrans">
      <dgm:prSet/>
      <dgm:spPr/>
      <dgm:t>
        <a:bodyPr/>
        <a:lstStyle/>
        <a:p>
          <a:endParaRPr lang="en-US"/>
        </a:p>
      </dgm:t>
    </dgm:pt>
    <dgm:pt modelId="{25BB5DB1-3A3F-455E-BB37-EAF996A96135}">
      <dgm:prSet/>
      <dgm:spPr/>
      <dgm:t>
        <a:bodyPr/>
        <a:lstStyle/>
        <a:p>
          <a:r>
            <a:rPr lang="en-US"/>
            <a:t>* Ship Date - The shipping date of the product.</a:t>
          </a:r>
        </a:p>
      </dgm:t>
    </dgm:pt>
    <dgm:pt modelId="{01C74ABE-5506-486B-A59E-02AB0D2A199C}" cxnId="{5445128C-0157-4928-8FED-53CE7B867B45}" type="parTrans">
      <dgm:prSet/>
      <dgm:spPr/>
      <dgm:t>
        <a:bodyPr/>
        <a:lstStyle/>
        <a:p>
          <a:endParaRPr lang="en-US"/>
        </a:p>
      </dgm:t>
    </dgm:pt>
    <dgm:pt modelId="{0E8DAD32-6C79-4AC7-AA97-0182D2606F33}" cxnId="{5445128C-0157-4928-8FED-53CE7B867B45}" type="sibTrans">
      <dgm:prSet/>
      <dgm:spPr/>
      <dgm:t>
        <a:bodyPr/>
        <a:lstStyle/>
        <a:p>
          <a:endParaRPr lang="en-US"/>
        </a:p>
      </dgm:t>
    </dgm:pt>
    <dgm:pt modelId="{0E7F19A7-8E53-4CF5-A91A-E1F1C7419E88}">
      <dgm:prSet/>
      <dgm:spPr/>
      <dgm:t>
        <a:bodyPr/>
        <a:lstStyle/>
        <a:p>
          <a:r>
            <a:rPr lang="en-US"/>
            <a:t>* Units Sold - Number of units of the particular item sold.</a:t>
          </a:r>
        </a:p>
      </dgm:t>
    </dgm:pt>
    <dgm:pt modelId="{BF7AC89C-3A2E-4431-957A-961276ED57A4}" cxnId="{3FFC3138-BB88-403D-8978-D00414EB69BA}" type="parTrans">
      <dgm:prSet/>
      <dgm:spPr/>
      <dgm:t>
        <a:bodyPr/>
        <a:lstStyle/>
        <a:p>
          <a:endParaRPr lang="en-US"/>
        </a:p>
      </dgm:t>
    </dgm:pt>
    <dgm:pt modelId="{2E7DE2A7-8BAC-4B9D-88F3-57F1213558D1}" cxnId="{3FFC3138-BB88-403D-8978-D00414EB69BA}" type="sibTrans">
      <dgm:prSet/>
      <dgm:spPr/>
      <dgm:t>
        <a:bodyPr/>
        <a:lstStyle/>
        <a:p>
          <a:endParaRPr lang="en-US"/>
        </a:p>
      </dgm:t>
    </dgm:pt>
    <dgm:pt modelId="{58E8AB15-4AD5-44B9-9E18-0E4C4D9B37C0}">
      <dgm:prSet/>
      <dgm:spPr/>
      <dgm:t>
        <a:bodyPr/>
        <a:lstStyle/>
        <a:p>
          <a:r>
            <a:rPr lang="en-US"/>
            <a:t>* Unit Price - Unit Price of the particular item at which it is sold.</a:t>
          </a:r>
        </a:p>
      </dgm:t>
    </dgm:pt>
    <dgm:pt modelId="{3AED6E5D-D14F-4B27-AB8D-826CE2C40D9C}" cxnId="{DFAC1CE1-A8BC-4970-9F79-BB17CF3F3811}" type="parTrans">
      <dgm:prSet/>
      <dgm:spPr/>
      <dgm:t>
        <a:bodyPr/>
        <a:lstStyle/>
        <a:p>
          <a:endParaRPr lang="en-US"/>
        </a:p>
      </dgm:t>
    </dgm:pt>
    <dgm:pt modelId="{BA8D6E3F-6402-4746-8528-B92A6FC826DE}" cxnId="{DFAC1CE1-A8BC-4970-9F79-BB17CF3F3811}" type="sibTrans">
      <dgm:prSet/>
      <dgm:spPr/>
      <dgm:t>
        <a:bodyPr/>
        <a:lstStyle/>
        <a:p>
          <a:endParaRPr lang="en-US"/>
        </a:p>
      </dgm:t>
    </dgm:pt>
    <dgm:pt modelId="{B17C0F83-328F-41A3-90A2-01D45721E82E}">
      <dgm:prSet/>
      <dgm:spPr/>
      <dgm:t>
        <a:bodyPr/>
        <a:lstStyle/>
        <a:p>
          <a:r>
            <a:rPr lang="en-US"/>
            <a:t>* Unit Cost - Unit Cost i.e. per unit amount spend to make the product.</a:t>
          </a:r>
        </a:p>
      </dgm:t>
    </dgm:pt>
    <dgm:pt modelId="{BEB99DB6-0E90-45EE-9878-E2F76848A004}" cxnId="{B1090AA6-0EE5-4F61-95B7-0A633318A66A}" type="parTrans">
      <dgm:prSet/>
      <dgm:spPr/>
      <dgm:t>
        <a:bodyPr/>
        <a:lstStyle/>
        <a:p>
          <a:endParaRPr lang="en-US"/>
        </a:p>
      </dgm:t>
    </dgm:pt>
    <dgm:pt modelId="{EEB4336A-DC6F-442A-9E03-8064AF1FA427}" cxnId="{B1090AA6-0EE5-4F61-95B7-0A633318A66A}" type="sibTrans">
      <dgm:prSet/>
      <dgm:spPr/>
      <dgm:t>
        <a:bodyPr/>
        <a:lstStyle/>
        <a:p>
          <a:endParaRPr lang="en-US"/>
        </a:p>
      </dgm:t>
    </dgm:pt>
    <dgm:pt modelId="{E0FD5AB3-DF23-43B3-867B-049F8D23A82A}">
      <dgm:prSet/>
      <dgm:spPr/>
      <dgm:t>
        <a:bodyPr/>
        <a:lstStyle/>
        <a:p>
          <a:r>
            <a:rPr lang="en-US"/>
            <a:t>* Total Revenue - Total revenue generated for the item for the given region and country.</a:t>
          </a:r>
        </a:p>
      </dgm:t>
    </dgm:pt>
    <dgm:pt modelId="{83CEDDA7-0E3C-49FC-8066-11704A1BD90F}" cxnId="{BEFA5FD9-B608-4215-A15A-7823E378D1E6}" type="parTrans">
      <dgm:prSet/>
      <dgm:spPr/>
      <dgm:t>
        <a:bodyPr/>
        <a:lstStyle/>
        <a:p>
          <a:endParaRPr lang="en-US"/>
        </a:p>
      </dgm:t>
    </dgm:pt>
    <dgm:pt modelId="{F9F631F5-BFB9-4373-BF45-88F23A92CA3A}" cxnId="{BEFA5FD9-B608-4215-A15A-7823E378D1E6}" type="sibTrans">
      <dgm:prSet/>
      <dgm:spPr/>
      <dgm:t>
        <a:bodyPr/>
        <a:lstStyle/>
        <a:p>
          <a:endParaRPr lang="en-US"/>
        </a:p>
      </dgm:t>
    </dgm:pt>
    <dgm:pt modelId="{596B1263-78CF-4519-9D45-64DABA8033C5}">
      <dgm:prSet/>
      <dgm:spPr/>
      <dgm:t>
        <a:bodyPr/>
        <a:lstStyle/>
        <a:p>
          <a:r>
            <a:rPr lang="en-US"/>
            <a:t>* Total Cost - Similarly Total cost</a:t>
          </a:r>
        </a:p>
      </dgm:t>
    </dgm:pt>
    <dgm:pt modelId="{7B9A0EC3-1FA8-42BF-8E6B-4CA7B8E4ECC8}" cxnId="{95B78081-BBEA-4508-AAF0-6FE6FBA3057A}" type="parTrans">
      <dgm:prSet/>
      <dgm:spPr/>
      <dgm:t>
        <a:bodyPr/>
        <a:lstStyle/>
        <a:p>
          <a:endParaRPr lang="en-US"/>
        </a:p>
      </dgm:t>
    </dgm:pt>
    <dgm:pt modelId="{91B4F353-48F3-403D-A94D-70DD8E4DA55E}" cxnId="{95B78081-BBEA-4508-AAF0-6FE6FBA3057A}" type="sibTrans">
      <dgm:prSet/>
      <dgm:spPr/>
      <dgm:t>
        <a:bodyPr/>
        <a:lstStyle/>
        <a:p>
          <a:endParaRPr lang="en-US"/>
        </a:p>
      </dgm:t>
    </dgm:pt>
    <dgm:pt modelId="{0430289F-54CE-46B3-8E75-BB0447A91A71}">
      <dgm:prSet/>
      <dgm:spPr/>
      <dgm:t>
        <a:bodyPr/>
        <a:lstStyle/>
        <a:p>
          <a:r>
            <a:rPr lang="en-US"/>
            <a:t>* Total Profit - and Total Profit</a:t>
          </a:r>
        </a:p>
      </dgm:t>
    </dgm:pt>
    <dgm:pt modelId="{CCC14197-84CC-4E3A-BD4F-25D6BC605AA1}" cxnId="{B9B985C2-5A05-4F8E-AD5A-EBF44F585D6D}" type="parTrans">
      <dgm:prSet/>
      <dgm:spPr/>
      <dgm:t>
        <a:bodyPr/>
        <a:lstStyle/>
        <a:p>
          <a:endParaRPr lang="en-US"/>
        </a:p>
      </dgm:t>
    </dgm:pt>
    <dgm:pt modelId="{F22B00B4-1099-4BAB-96CE-F8F5F4E7B211}" cxnId="{B9B985C2-5A05-4F8E-AD5A-EBF44F585D6D}" type="sibTrans">
      <dgm:prSet/>
      <dgm:spPr/>
      <dgm:t>
        <a:bodyPr/>
        <a:lstStyle/>
        <a:p>
          <a:endParaRPr lang="en-US"/>
        </a:p>
      </dgm:t>
    </dgm:pt>
    <dgm:pt modelId="{06395A49-3E03-2145-AFFC-89C3422CC1A2}" type="pres">
      <dgm:prSet presAssocID="{B95E2CD7-2328-4F5E-819A-6F2810FE7B7D}" presName="linear" presStyleCnt="0">
        <dgm:presLayoutVars>
          <dgm:animLvl val="lvl"/>
          <dgm:resizeHandles val="exact"/>
        </dgm:presLayoutVars>
      </dgm:prSet>
      <dgm:spPr/>
    </dgm:pt>
    <dgm:pt modelId="{C94C69CC-6DAE-E841-9773-8F7791B27882}" type="pres">
      <dgm:prSet presAssocID="{64A5C119-6A78-4482-9AFC-D166534DC819}" presName="parentText" presStyleLbl="node1" presStyleIdx="0" presStyleCnt="13">
        <dgm:presLayoutVars>
          <dgm:chMax val="0"/>
          <dgm:bulletEnabled val="1"/>
        </dgm:presLayoutVars>
      </dgm:prSet>
      <dgm:spPr/>
    </dgm:pt>
    <dgm:pt modelId="{FC01ADB3-FCF4-1A4C-A575-6FC0049AE4DA}" type="pres">
      <dgm:prSet presAssocID="{402E29D1-4690-4D34-A185-3B0BF3057F61}" presName="spacer" presStyleCnt="0"/>
      <dgm:spPr/>
    </dgm:pt>
    <dgm:pt modelId="{04AD0853-CC77-964F-A320-536A1D0D3AAA}" type="pres">
      <dgm:prSet presAssocID="{F004B35E-02EE-4D9C-A38B-D677735EC369}" presName="parentText" presStyleLbl="node1" presStyleIdx="1" presStyleCnt="13">
        <dgm:presLayoutVars>
          <dgm:chMax val="0"/>
          <dgm:bulletEnabled val="1"/>
        </dgm:presLayoutVars>
      </dgm:prSet>
      <dgm:spPr/>
    </dgm:pt>
    <dgm:pt modelId="{D3448DB6-31E4-B64E-8484-49358482FFC2}" type="pres">
      <dgm:prSet presAssocID="{5A723FD5-44D5-4BF0-ADD8-05F71FA8AEAD}" presName="spacer" presStyleCnt="0"/>
      <dgm:spPr/>
    </dgm:pt>
    <dgm:pt modelId="{E091E6B5-AE1B-4E43-9722-FD02BA75B064}" type="pres">
      <dgm:prSet presAssocID="{534E923C-D059-4128-AAC6-5AB0060CED0C}" presName="parentText" presStyleLbl="node1" presStyleIdx="2" presStyleCnt="13">
        <dgm:presLayoutVars>
          <dgm:chMax val="0"/>
          <dgm:bulletEnabled val="1"/>
        </dgm:presLayoutVars>
      </dgm:prSet>
      <dgm:spPr/>
    </dgm:pt>
    <dgm:pt modelId="{0BF514CD-810A-EA43-8DBE-86AA31F6B08D}" type="pres">
      <dgm:prSet presAssocID="{6822B459-380A-468B-8037-E8FE42042DFC}" presName="spacer" presStyleCnt="0"/>
      <dgm:spPr/>
    </dgm:pt>
    <dgm:pt modelId="{65CD6C8C-1377-8443-B4DF-429944638353}" type="pres">
      <dgm:prSet presAssocID="{C50C4FEF-4CFF-466F-ADD8-608521115341}" presName="parentText" presStyleLbl="node1" presStyleIdx="3" presStyleCnt="13">
        <dgm:presLayoutVars>
          <dgm:chMax val="0"/>
          <dgm:bulletEnabled val="1"/>
        </dgm:presLayoutVars>
      </dgm:prSet>
      <dgm:spPr/>
    </dgm:pt>
    <dgm:pt modelId="{FA0B81E3-40C1-5543-BAE7-1A6FDB052C05}" type="pres">
      <dgm:prSet presAssocID="{4AA4612B-1344-4D60-B0F9-B28EB4D50280}" presName="spacer" presStyleCnt="0"/>
      <dgm:spPr/>
    </dgm:pt>
    <dgm:pt modelId="{7C0D6461-290D-6A4B-A9F5-B971DC4AE863}" type="pres">
      <dgm:prSet presAssocID="{A55A91C7-D710-48E0-90FE-582A3CBF7C5A}" presName="parentText" presStyleLbl="node1" presStyleIdx="4" presStyleCnt="13">
        <dgm:presLayoutVars>
          <dgm:chMax val="0"/>
          <dgm:bulletEnabled val="1"/>
        </dgm:presLayoutVars>
      </dgm:prSet>
      <dgm:spPr/>
    </dgm:pt>
    <dgm:pt modelId="{25C8BC32-29E7-AC45-9DCD-277B5F446425}" type="pres">
      <dgm:prSet presAssocID="{AE9602F1-119D-49BF-ABCD-04E5E5D392F0}" presName="spacer" presStyleCnt="0"/>
      <dgm:spPr/>
    </dgm:pt>
    <dgm:pt modelId="{6C0933D3-3EFD-D144-A70D-9FB86DE18D6C}" type="pres">
      <dgm:prSet presAssocID="{02CB6CF5-1316-4092-B0DA-DB687733AD0A}" presName="parentText" presStyleLbl="node1" presStyleIdx="5" presStyleCnt="13">
        <dgm:presLayoutVars>
          <dgm:chMax val="0"/>
          <dgm:bulletEnabled val="1"/>
        </dgm:presLayoutVars>
      </dgm:prSet>
      <dgm:spPr/>
    </dgm:pt>
    <dgm:pt modelId="{30F94562-0927-7245-87BD-7143905980A2}" type="pres">
      <dgm:prSet presAssocID="{2286B9B8-B14D-4124-B34B-2118E3CC7525}" presName="spacer" presStyleCnt="0"/>
      <dgm:spPr/>
    </dgm:pt>
    <dgm:pt modelId="{17ED55C3-0DAE-944F-87F5-47D145D53B59}" type="pres">
      <dgm:prSet presAssocID="{25BB5DB1-3A3F-455E-BB37-EAF996A96135}" presName="parentText" presStyleLbl="node1" presStyleIdx="6" presStyleCnt="13">
        <dgm:presLayoutVars>
          <dgm:chMax val="0"/>
          <dgm:bulletEnabled val="1"/>
        </dgm:presLayoutVars>
      </dgm:prSet>
      <dgm:spPr/>
    </dgm:pt>
    <dgm:pt modelId="{20844CA4-BCB4-9548-AA6F-B1AC81235ADD}" type="pres">
      <dgm:prSet presAssocID="{0E8DAD32-6C79-4AC7-AA97-0182D2606F33}" presName="spacer" presStyleCnt="0"/>
      <dgm:spPr/>
    </dgm:pt>
    <dgm:pt modelId="{A181B214-BF4F-6344-AF3F-EDFF76BB528A}" type="pres">
      <dgm:prSet presAssocID="{0E7F19A7-8E53-4CF5-A91A-E1F1C7419E88}" presName="parentText" presStyleLbl="node1" presStyleIdx="7" presStyleCnt="13">
        <dgm:presLayoutVars>
          <dgm:chMax val="0"/>
          <dgm:bulletEnabled val="1"/>
        </dgm:presLayoutVars>
      </dgm:prSet>
      <dgm:spPr/>
    </dgm:pt>
    <dgm:pt modelId="{DAB5271B-E01B-4346-AA94-58D315153783}" type="pres">
      <dgm:prSet presAssocID="{2E7DE2A7-8BAC-4B9D-88F3-57F1213558D1}" presName="spacer" presStyleCnt="0"/>
      <dgm:spPr/>
    </dgm:pt>
    <dgm:pt modelId="{BBC7A3AD-355A-F843-B56B-6E45D22D49A0}" type="pres">
      <dgm:prSet presAssocID="{58E8AB15-4AD5-44B9-9E18-0E4C4D9B37C0}" presName="parentText" presStyleLbl="node1" presStyleIdx="8" presStyleCnt="13">
        <dgm:presLayoutVars>
          <dgm:chMax val="0"/>
          <dgm:bulletEnabled val="1"/>
        </dgm:presLayoutVars>
      </dgm:prSet>
      <dgm:spPr/>
    </dgm:pt>
    <dgm:pt modelId="{CF0CEB61-FEBD-B542-A504-7A821A1197ED}" type="pres">
      <dgm:prSet presAssocID="{BA8D6E3F-6402-4746-8528-B92A6FC826DE}" presName="spacer" presStyleCnt="0"/>
      <dgm:spPr/>
    </dgm:pt>
    <dgm:pt modelId="{72E56135-927D-F849-AC80-0C5E6D570023}" type="pres">
      <dgm:prSet presAssocID="{B17C0F83-328F-41A3-90A2-01D45721E82E}" presName="parentText" presStyleLbl="node1" presStyleIdx="9" presStyleCnt="13">
        <dgm:presLayoutVars>
          <dgm:chMax val="0"/>
          <dgm:bulletEnabled val="1"/>
        </dgm:presLayoutVars>
      </dgm:prSet>
      <dgm:spPr/>
    </dgm:pt>
    <dgm:pt modelId="{A75624F3-93D0-C741-BBD8-05D04A66C5F5}" type="pres">
      <dgm:prSet presAssocID="{EEB4336A-DC6F-442A-9E03-8064AF1FA427}" presName="spacer" presStyleCnt="0"/>
      <dgm:spPr/>
    </dgm:pt>
    <dgm:pt modelId="{6CAF4779-B575-324F-BF03-E4C4CDDA3F70}" type="pres">
      <dgm:prSet presAssocID="{E0FD5AB3-DF23-43B3-867B-049F8D23A82A}" presName="parentText" presStyleLbl="node1" presStyleIdx="10" presStyleCnt="13">
        <dgm:presLayoutVars>
          <dgm:chMax val="0"/>
          <dgm:bulletEnabled val="1"/>
        </dgm:presLayoutVars>
      </dgm:prSet>
      <dgm:spPr/>
    </dgm:pt>
    <dgm:pt modelId="{6962C648-BA86-9647-B339-BD7509E025D1}" type="pres">
      <dgm:prSet presAssocID="{F9F631F5-BFB9-4373-BF45-88F23A92CA3A}" presName="spacer" presStyleCnt="0"/>
      <dgm:spPr/>
    </dgm:pt>
    <dgm:pt modelId="{042B6F24-D92B-104D-8B04-FFCDC4DA7C62}" type="pres">
      <dgm:prSet presAssocID="{596B1263-78CF-4519-9D45-64DABA8033C5}" presName="parentText" presStyleLbl="node1" presStyleIdx="11" presStyleCnt="13">
        <dgm:presLayoutVars>
          <dgm:chMax val="0"/>
          <dgm:bulletEnabled val="1"/>
        </dgm:presLayoutVars>
      </dgm:prSet>
      <dgm:spPr/>
    </dgm:pt>
    <dgm:pt modelId="{E58085F1-2EE6-4443-A601-E680957F6BF4}" type="pres">
      <dgm:prSet presAssocID="{91B4F353-48F3-403D-A94D-70DD8E4DA55E}" presName="spacer" presStyleCnt="0"/>
      <dgm:spPr/>
    </dgm:pt>
    <dgm:pt modelId="{79532CFC-DC04-AE4D-A61E-DED6C5F31AA5}" type="pres">
      <dgm:prSet presAssocID="{0430289F-54CE-46B3-8E75-BB0447A91A71}" presName="parentText" presStyleLbl="node1" presStyleIdx="12" presStyleCnt="13">
        <dgm:presLayoutVars>
          <dgm:chMax val="0"/>
          <dgm:bulletEnabled val="1"/>
        </dgm:presLayoutVars>
      </dgm:prSet>
      <dgm:spPr/>
    </dgm:pt>
  </dgm:ptLst>
  <dgm:cxnLst>
    <dgm:cxn modelId="{D15D1402-E3AB-4CD3-946B-2F0C74FC3C7D}" srcId="{B95E2CD7-2328-4F5E-819A-6F2810FE7B7D}" destId="{A55A91C7-D710-48E0-90FE-582A3CBF7C5A}" srcOrd="4" destOrd="0" parTransId="{1BEDBA73-587D-4632-8627-C88C50872F99}" sibTransId="{AE9602F1-119D-49BF-ABCD-04E5E5D392F0}"/>
    <dgm:cxn modelId="{79BA4705-3F17-4E42-93F4-2E1606928B07}" srcId="{B95E2CD7-2328-4F5E-819A-6F2810FE7B7D}" destId="{02CB6CF5-1316-4092-B0DA-DB687733AD0A}" srcOrd="5" destOrd="0" parTransId="{4E00C921-8526-49BA-86D4-E93C6DEB8AB5}" sibTransId="{2286B9B8-B14D-4124-B34B-2118E3CC7525}"/>
    <dgm:cxn modelId="{7F9A1A0B-F193-0646-968B-AF04B8B5ECBC}" type="presOf" srcId="{596B1263-78CF-4519-9D45-64DABA8033C5}" destId="{042B6F24-D92B-104D-8B04-FFCDC4DA7C62}" srcOrd="0" destOrd="0" presId="urn:microsoft.com/office/officeart/2005/8/layout/vList2"/>
    <dgm:cxn modelId="{E9094A11-CD96-4CAE-A50D-C3B913248563}" srcId="{B95E2CD7-2328-4F5E-819A-6F2810FE7B7D}" destId="{534E923C-D059-4128-AAC6-5AB0060CED0C}" srcOrd="2" destOrd="0" parTransId="{C6DB1AF9-EF7E-4509-8FE7-000829D81882}" sibTransId="{6822B459-380A-468B-8037-E8FE42042DFC}"/>
    <dgm:cxn modelId="{C8F6D21E-7276-FC40-B523-FE3A97E383B4}" type="presOf" srcId="{58E8AB15-4AD5-44B9-9E18-0E4C4D9B37C0}" destId="{BBC7A3AD-355A-F843-B56B-6E45D22D49A0}" srcOrd="0" destOrd="0" presId="urn:microsoft.com/office/officeart/2005/8/layout/vList2"/>
    <dgm:cxn modelId="{2598AA20-D9AE-4C2F-AB0B-177843FE4EF4}" srcId="{B95E2CD7-2328-4F5E-819A-6F2810FE7B7D}" destId="{64A5C119-6A78-4482-9AFC-D166534DC819}" srcOrd="0" destOrd="0" parTransId="{0D9F6C07-DEB7-4BEF-BF47-EB64A5B54DFE}" sibTransId="{402E29D1-4690-4D34-A185-3B0BF3057F61}"/>
    <dgm:cxn modelId="{3C5DCB2F-A95A-4349-8311-89C1ADF7DB38}" srcId="{B95E2CD7-2328-4F5E-819A-6F2810FE7B7D}" destId="{F004B35E-02EE-4D9C-A38B-D677735EC369}" srcOrd="1" destOrd="0" parTransId="{3F2CF5C3-6B29-42EA-91DE-D47ED86589D0}" sibTransId="{5A723FD5-44D5-4BF0-ADD8-05F71FA8AEAD}"/>
    <dgm:cxn modelId="{3FFC3138-BB88-403D-8978-D00414EB69BA}" srcId="{B95E2CD7-2328-4F5E-819A-6F2810FE7B7D}" destId="{0E7F19A7-8E53-4CF5-A91A-E1F1C7419E88}" srcOrd="7" destOrd="0" parTransId="{BF7AC89C-3A2E-4431-957A-961276ED57A4}" sibTransId="{2E7DE2A7-8BAC-4B9D-88F3-57F1213558D1}"/>
    <dgm:cxn modelId="{E924C939-600F-4246-96FD-6742A9980A00}" type="presOf" srcId="{0430289F-54CE-46B3-8E75-BB0447A91A71}" destId="{79532CFC-DC04-AE4D-A61E-DED6C5F31AA5}" srcOrd="0" destOrd="0" presId="urn:microsoft.com/office/officeart/2005/8/layout/vList2"/>
    <dgm:cxn modelId="{6441A24C-D705-4D85-9E2C-60D9E1E07CC1}" srcId="{B95E2CD7-2328-4F5E-819A-6F2810FE7B7D}" destId="{C50C4FEF-4CFF-466F-ADD8-608521115341}" srcOrd="3" destOrd="0" parTransId="{A5BC2DC7-B051-4783-B8DB-4294A25D6448}" sibTransId="{4AA4612B-1344-4D60-B0F9-B28EB4D50280}"/>
    <dgm:cxn modelId="{97F31B56-CF9D-7F4C-A199-BC561823ADE6}" type="presOf" srcId="{02CB6CF5-1316-4092-B0DA-DB687733AD0A}" destId="{6C0933D3-3EFD-D144-A70D-9FB86DE18D6C}" srcOrd="0" destOrd="0" presId="urn:microsoft.com/office/officeart/2005/8/layout/vList2"/>
    <dgm:cxn modelId="{6EAA1D5D-C921-0946-8B95-4A304458A384}" type="presOf" srcId="{25BB5DB1-3A3F-455E-BB37-EAF996A96135}" destId="{17ED55C3-0DAE-944F-87F5-47D145D53B59}" srcOrd="0" destOrd="0" presId="urn:microsoft.com/office/officeart/2005/8/layout/vList2"/>
    <dgm:cxn modelId="{48874261-9D19-D24D-ADA4-644C21D35499}" type="presOf" srcId="{E0FD5AB3-DF23-43B3-867B-049F8D23A82A}" destId="{6CAF4779-B575-324F-BF03-E4C4CDDA3F70}" srcOrd="0" destOrd="0" presId="urn:microsoft.com/office/officeart/2005/8/layout/vList2"/>
    <dgm:cxn modelId="{C068DE63-2561-F746-9991-C0224A8B0058}" type="presOf" srcId="{A55A91C7-D710-48E0-90FE-582A3CBF7C5A}" destId="{7C0D6461-290D-6A4B-A9F5-B971DC4AE863}" srcOrd="0" destOrd="0" presId="urn:microsoft.com/office/officeart/2005/8/layout/vList2"/>
    <dgm:cxn modelId="{D26CB169-D419-9245-AF01-60E1CEDD4D3F}" type="presOf" srcId="{F004B35E-02EE-4D9C-A38B-D677735EC369}" destId="{04AD0853-CC77-964F-A320-536A1D0D3AAA}" srcOrd="0" destOrd="0" presId="urn:microsoft.com/office/officeart/2005/8/layout/vList2"/>
    <dgm:cxn modelId="{7C6B2B79-36C9-AC4A-B20C-83D86FA9BC68}" type="presOf" srcId="{B17C0F83-328F-41A3-90A2-01D45721E82E}" destId="{72E56135-927D-F849-AC80-0C5E6D570023}" srcOrd="0" destOrd="0" presId="urn:microsoft.com/office/officeart/2005/8/layout/vList2"/>
    <dgm:cxn modelId="{95B78081-BBEA-4508-AAF0-6FE6FBA3057A}" srcId="{B95E2CD7-2328-4F5E-819A-6F2810FE7B7D}" destId="{596B1263-78CF-4519-9D45-64DABA8033C5}" srcOrd="11" destOrd="0" parTransId="{7B9A0EC3-1FA8-42BF-8E6B-4CA7B8E4ECC8}" sibTransId="{91B4F353-48F3-403D-A94D-70DD8E4DA55E}"/>
    <dgm:cxn modelId="{5445128C-0157-4928-8FED-53CE7B867B45}" srcId="{B95E2CD7-2328-4F5E-819A-6F2810FE7B7D}" destId="{25BB5DB1-3A3F-455E-BB37-EAF996A96135}" srcOrd="6" destOrd="0" parTransId="{01C74ABE-5506-486B-A59E-02AB0D2A199C}" sibTransId="{0E8DAD32-6C79-4AC7-AA97-0182D2606F33}"/>
    <dgm:cxn modelId="{E991E8A3-F7D0-484D-9D89-B04E61BFF521}" type="presOf" srcId="{C50C4FEF-4CFF-466F-ADD8-608521115341}" destId="{65CD6C8C-1377-8443-B4DF-429944638353}" srcOrd="0" destOrd="0" presId="urn:microsoft.com/office/officeart/2005/8/layout/vList2"/>
    <dgm:cxn modelId="{B1090AA6-0EE5-4F61-95B7-0A633318A66A}" srcId="{B95E2CD7-2328-4F5E-819A-6F2810FE7B7D}" destId="{B17C0F83-328F-41A3-90A2-01D45721E82E}" srcOrd="9" destOrd="0" parTransId="{BEB99DB6-0E90-45EE-9878-E2F76848A004}" sibTransId="{EEB4336A-DC6F-442A-9E03-8064AF1FA427}"/>
    <dgm:cxn modelId="{EFD709B6-9FCF-8D44-B692-0DB91F36BCFB}" type="presOf" srcId="{B95E2CD7-2328-4F5E-819A-6F2810FE7B7D}" destId="{06395A49-3E03-2145-AFFC-89C3422CC1A2}" srcOrd="0" destOrd="0" presId="urn:microsoft.com/office/officeart/2005/8/layout/vList2"/>
    <dgm:cxn modelId="{B9B985C2-5A05-4F8E-AD5A-EBF44F585D6D}" srcId="{B95E2CD7-2328-4F5E-819A-6F2810FE7B7D}" destId="{0430289F-54CE-46B3-8E75-BB0447A91A71}" srcOrd="12" destOrd="0" parTransId="{CCC14197-84CC-4E3A-BD4F-25D6BC605AA1}" sibTransId="{F22B00B4-1099-4BAB-96CE-F8F5F4E7B211}"/>
    <dgm:cxn modelId="{3F124CC7-64DA-4045-B806-C258C10C576A}" type="presOf" srcId="{64A5C119-6A78-4482-9AFC-D166534DC819}" destId="{C94C69CC-6DAE-E841-9773-8F7791B27882}" srcOrd="0" destOrd="0" presId="urn:microsoft.com/office/officeart/2005/8/layout/vList2"/>
    <dgm:cxn modelId="{3225A4CA-4678-684C-8FFA-1C7816B8477A}" type="presOf" srcId="{0E7F19A7-8E53-4CF5-A91A-E1F1C7419E88}" destId="{A181B214-BF4F-6344-AF3F-EDFF76BB528A}" srcOrd="0" destOrd="0" presId="urn:microsoft.com/office/officeart/2005/8/layout/vList2"/>
    <dgm:cxn modelId="{3AEB2AD2-4C72-434F-9C82-45973D1E1203}" type="presOf" srcId="{534E923C-D059-4128-AAC6-5AB0060CED0C}" destId="{E091E6B5-AE1B-4E43-9722-FD02BA75B064}" srcOrd="0" destOrd="0" presId="urn:microsoft.com/office/officeart/2005/8/layout/vList2"/>
    <dgm:cxn modelId="{BEFA5FD9-B608-4215-A15A-7823E378D1E6}" srcId="{B95E2CD7-2328-4F5E-819A-6F2810FE7B7D}" destId="{E0FD5AB3-DF23-43B3-867B-049F8D23A82A}" srcOrd="10" destOrd="0" parTransId="{83CEDDA7-0E3C-49FC-8066-11704A1BD90F}" sibTransId="{F9F631F5-BFB9-4373-BF45-88F23A92CA3A}"/>
    <dgm:cxn modelId="{DFAC1CE1-A8BC-4970-9F79-BB17CF3F3811}" srcId="{B95E2CD7-2328-4F5E-819A-6F2810FE7B7D}" destId="{58E8AB15-4AD5-44B9-9E18-0E4C4D9B37C0}" srcOrd="8" destOrd="0" parTransId="{3AED6E5D-D14F-4B27-AB8D-826CE2C40D9C}" sibTransId="{BA8D6E3F-6402-4746-8528-B92A6FC826DE}"/>
    <dgm:cxn modelId="{C0EF8182-E684-3D43-94C8-202F8EFEC031}" type="presParOf" srcId="{06395A49-3E03-2145-AFFC-89C3422CC1A2}" destId="{C94C69CC-6DAE-E841-9773-8F7791B27882}" srcOrd="0" destOrd="0" presId="urn:microsoft.com/office/officeart/2005/8/layout/vList2"/>
    <dgm:cxn modelId="{5F81C2A1-4B74-3545-8CB5-35930FED28CC}" type="presParOf" srcId="{06395A49-3E03-2145-AFFC-89C3422CC1A2}" destId="{FC01ADB3-FCF4-1A4C-A575-6FC0049AE4DA}" srcOrd="1" destOrd="0" presId="urn:microsoft.com/office/officeart/2005/8/layout/vList2"/>
    <dgm:cxn modelId="{9874E64C-7189-734A-AD41-AF6335C52FC7}" type="presParOf" srcId="{06395A49-3E03-2145-AFFC-89C3422CC1A2}" destId="{04AD0853-CC77-964F-A320-536A1D0D3AAA}" srcOrd="2" destOrd="0" presId="urn:microsoft.com/office/officeart/2005/8/layout/vList2"/>
    <dgm:cxn modelId="{4091ED3D-0884-E04C-BF99-EE51559608FB}" type="presParOf" srcId="{06395A49-3E03-2145-AFFC-89C3422CC1A2}" destId="{D3448DB6-31E4-B64E-8484-49358482FFC2}" srcOrd="3" destOrd="0" presId="urn:microsoft.com/office/officeart/2005/8/layout/vList2"/>
    <dgm:cxn modelId="{8764316F-55AE-3A44-8627-FA146A21F574}" type="presParOf" srcId="{06395A49-3E03-2145-AFFC-89C3422CC1A2}" destId="{E091E6B5-AE1B-4E43-9722-FD02BA75B064}" srcOrd="4" destOrd="0" presId="urn:microsoft.com/office/officeart/2005/8/layout/vList2"/>
    <dgm:cxn modelId="{FD8724E0-89BC-C540-BBD9-E16BE57C4C45}" type="presParOf" srcId="{06395A49-3E03-2145-AFFC-89C3422CC1A2}" destId="{0BF514CD-810A-EA43-8DBE-86AA31F6B08D}" srcOrd="5" destOrd="0" presId="urn:microsoft.com/office/officeart/2005/8/layout/vList2"/>
    <dgm:cxn modelId="{B323A84E-F2C0-EA4F-8F6D-2F5035021509}" type="presParOf" srcId="{06395A49-3E03-2145-AFFC-89C3422CC1A2}" destId="{65CD6C8C-1377-8443-B4DF-429944638353}" srcOrd="6" destOrd="0" presId="urn:microsoft.com/office/officeart/2005/8/layout/vList2"/>
    <dgm:cxn modelId="{90E35FBB-7EC4-6943-AF0F-57CACA571AB5}" type="presParOf" srcId="{06395A49-3E03-2145-AFFC-89C3422CC1A2}" destId="{FA0B81E3-40C1-5543-BAE7-1A6FDB052C05}" srcOrd="7" destOrd="0" presId="urn:microsoft.com/office/officeart/2005/8/layout/vList2"/>
    <dgm:cxn modelId="{20C38A0E-90E0-C043-9995-84FD2239299D}" type="presParOf" srcId="{06395A49-3E03-2145-AFFC-89C3422CC1A2}" destId="{7C0D6461-290D-6A4B-A9F5-B971DC4AE863}" srcOrd="8" destOrd="0" presId="urn:microsoft.com/office/officeart/2005/8/layout/vList2"/>
    <dgm:cxn modelId="{EC44B59F-B378-6448-93EB-5E1EB001C0C3}" type="presParOf" srcId="{06395A49-3E03-2145-AFFC-89C3422CC1A2}" destId="{25C8BC32-29E7-AC45-9DCD-277B5F446425}" srcOrd="9" destOrd="0" presId="urn:microsoft.com/office/officeart/2005/8/layout/vList2"/>
    <dgm:cxn modelId="{8337BFD8-BCF2-F542-9D4F-7076FC6A102B}" type="presParOf" srcId="{06395A49-3E03-2145-AFFC-89C3422CC1A2}" destId="{6C0933D3-3EFD-D144-A70D-9FB86DE18D6C}" srcOrd="10" destOrd="0" presId="urn:microsoft.com/office/officeart/2005/8/layout/vList2"/>
    <dgm:cxn modelId="{1286C1A3-150F-5949-82B8-FF5F8BFADDB0}" type="presParOf" srcId="{06395A49-3E03-2145-AFFC-89C3422CC1A2}" destId="{30F94562-0927-7245-87BD-7143905980A2}" srcOrd="11" destOrd="0" presId="urn:microsoft.com/office/officeart/2005/8/layout/vList2"/>
    <dgm:cxn modelId="{9BB16294-4D0C-8940-AC31-79075631C34F}" type="presParOf" srcId="{06395A49-3E03-2145-AFFC-89C3422CC1A2}" destId="{17ED55C3-0DAE-944F-87F5-47D145D53B59}" srcOrd="12" destOrd="0" presId="urn:microsoft.com/office/officeart/2005/8/layout/vList2"/>
    <dgm:cxn modelId="{EE9F8E54-979C-BD43-85B8-188F4F150F0E}" type="presParOf" srcId="{06395A49-3E03-2145-AFFC-89C3422CC1A2}" destId="{20844CA4-BCB4-9548-AA6F-B1AC81235ADD}" srcOrd="13" destOrd="0" presId="urn:microsoft.com/office/officeart/2005/8/layout/vList2"/>
    <dgm:cxn modelId="{84A9C244-27C2-D449-9074-CF31FE93B1EF}" type="presParOf" srcId="{06395A49-3E03-2145-AFFC-89C3422CC1A2}" destId="{A181B214-BF4F-6344-AF3F-EDFF76BB528A}" srcOrd="14" destOrd="0" presId="urn:microsoft.com/office/officeart/2005/8/layout/vList2"/>
    <dgm:cxn modelId="{6ED85D4C-5FD6-304F-8E0D-6AB395A41B4A}" type="presParOf" srcId="{06395A49-3E03-2145-AFFC-89C3422CC1A2}" destId="{DAB5271B-E01B-4346-AA94-58D315153783}" srcOrd="15" destOrd="0" presId="urn:microsoft.com/office/officeart/2005/8/layout/vList2"/>
    <dgm:cxn modelId="{E1AF890F-49DD-024E-BFB1-2883E5D7E634}" type="presParOf" srcId="{06395A49-3E03-2145-AFFC-89C3422CC1A2}" destId="{BBC7A3AD-355A-F843-B56B-6E45D22D49A0}" srcOrd="16" destOrd="0" presId="urn:microsoft.com/office/officeart/2005/8/layout/vList2"/>
    <dgm:cxn modelId="{510D07B8-45FE-8F4E-A59C-86FD2CCD8C6E}" type="presParOf" srcId="{06395A49-3E03-2145-AFFC-89C3422CC1A2}" destId="{CF0CEB61-FEBD-B542-A504-7A821A1197ED}" srcOrd="17" destOrd="0" presId="urn:microsoft.com/office/officeart/2005/8/layout/vList2"/>
    <dgm:cxn modelId="{0D0FAD7C-7B76-8E47-8750-4D831945A0CF}" type="presParOf" srcId="{06395A49-3E03-2145-AFFC-89C3422CC1A2}" destId="{72E56135-927D-F849-AC80-0C5E6D570023}" srcOrd="18" destOrd="0" presId="urn:microsoft.com/office/officeart/2005/8/layout/vList2"/>
    <dgm:cxn modelId="{07E3CCD2-DD59-C046-86D9-6E45B70AC2BD}" type="presParOf" srcId="{06395A49-3E03-2145-AFFC-89C3422CC1A2}" destId="{A75624F3-93D0-C741-BBD8-05D04A66C5F5}" srcOrd="19" destOrd="0" presId="urn:microsoft.com/office/officeart/2005/8/layout/vList2"/>
    <dgm:cxn modelId="{07B5CFD1-9A86-9B47-B07B-1FD4AE951ADC}" type="presParOf" srcId="{06395A49-3E03-2145-AFFC-89C3422CC1A2}" destId="{6CAF4779-B575-324F-BF03-E4C4CDDA3F70}" srcOrd="20" destOrd="0" presId="urn:microsoft.com/office/officeart/2005/8/layout/vList2"/>
    <dgm:cxn modelId="{3CCAB71A-4692-BB4F-91BC-33912825471F}" type="presParOf" srcId="{06395A49-3E03-2145-AFFC-89C3422CC1A2}" destId="{6962C648-BA86-9647-B339-BD7509E025D1}" srcOrd="21" destOrd="0" presId="urn:microsoft.com/office/officeart/2005/8/layout/vList2"/>
    <dgm:cxn modelId="{DEF99DBE-4B54-884E-BB7D-0A6BCE83EF47}" type="presParOf" srcId="{06395A49-3E03-2145-AFFC-89C3422CC1A2}" destId="{042B6F24-D92B-104D-8B04-FFCDC4DA7C62}" srcOrd="22" destOrd="0" presId="urn:microsoft.com/office/officeart/2005/8/layout/vList2"/>
    <dgm:cxn modelId="{B6D6B716-0430-D34E-BEB7-1C307438BF13}" type="presParOf" srcId="{06395A49-3E03-2145-AFFC-89C3422CC1A2}" destId="{E58085F1-2EE6-4443-A601-E680957F6BF4}" srcOrd="23" destOrd="0" presId="urn:microsoft.com/office/officeart/2005/8/layout/vList2"/>
    <dgm:cxn modelId="{0855B605-5A3C-FD4C-9754-9608FA74BC71}" type="presParOf" srcId="{06395A49-3E03-2145-AFFC-89C3422CC1A2}" destId="{79532CFC-DC04-AE4D-A61E-DED6C5F31AA5}" srcOrd="24"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0058400" cy="3725612"/>
        <a:chOff x="0" y="0"/>
        <a:chExt cx="10058400" cy="3725612"/>
      </a:xfrm>
    </dsp:grpSpPr>
    <dsp:sp modelId="{6B64778C-1A3D-45BE-99BA-D1BB4EA71092}">
      <dsp:nvSpPr>
        <dsp:cNvPr id="3" name="Rectangles 2"/>
        <dsp:cNvSpPr/>
      </dsp:nvSpPr>
      <dsp:spPr bwMode="white">
        <a:xfrm>
          <a:off x="1519200" y="419038"/>
          <a:ext cx="1944000" cy="1944000"/>
        </a:xfrm>
        <a:prstGeom prst="rect">
          <a:avLst/>
        </a:prstGeom>
        <a: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sp:spPr>
      <dsp:style>
        <a:lnRef idx="2">
          <a:schemeClr val="lt1">
            <a:alpha val="0"/>
          </a:schemeClr>
        </a:lnRef>
        <a:fillRef idx="1">
          <a:schemeClr val="accent2"/>
        </a:fillRef>
        <a:effectRef idx="0">
          <a:scrgbClr r="0" g="0" b="0"/>
        </a:effectRef>
        <a:fontRef idx="minor">
          <a:schemeClr val="lt1"/>
        </a:fontRef>
      </dsp:style>
      <dsp:txXfrm>
        <a:off x="1519200" y="419038"/>
        <a:ext cx="1944000" cy="1944000"/>
      </dsp:txXfrm>
    </dsp:sp>
    <dsp:sp modelId="{E0549B05-F504-49B2-89A2-7DEB745ECE74}">
      <dsp:nvSpPr>
        <dsp:cNvPr id="4" name="Rectangles 3"/>
        <dsp:cNvSpPr/>
      </dsp:nvSpPr>
      <dsp:spPr bwMode="white">
        <a:xfrm>
          <a:off x="331200" y="2586574"/>
          <a:ext cx="4320000" cy="720000"/>
        </a:xfrm>
        <a:prstGeom prst="rect">
          <a:avLst/>
        </a:prstGeom>
      </dsp:spPr>
      <dsp:style>
        <a:lnRef idx="0">
          <a:schemeClr val="dk1">
            <a:alpha val="0"/>
          </a:schemeClr>
        </a:lnRef>
        <a:fillRef idx="0">
          <a:schemeClr val="lt1">
            <a:alpha val="0"/>
          </a:schemeClr>
        </a:fillRef>
        <a:effectRef idx="0">
          <a:scrgbClr r="0" g="0" b="0"/>
        </a:effectRef>
        <a:fontRef idx="minor"/>
      </dsp:style>
      <dsp:txBody>
        <a:bodyPr lIns="0" tIns="0" rIns="0" bIns="0" anchor="t"/>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a:solidFill>
                <a:schemeClr val="tx1"/>
              </a:solidFill>
            </a:rPr>
            <a:t>The goal of this project is to find sales trend -&gt; month wise, year wise and yearly month wise</a:t>
          </a:r>
          <a:endParaRPr>
            <a:solidFill>
              <a:schemeClr val="tx1"/>
            </a:solidFill>
          </a:endParaRPr>
        </a:p>
      </dsp:txBody>
      <dsp:txXfrm>
        <a:off x="331200" y="2586574"/>
        <a:ext cx="4320000" cy="720000"/>
      </dsp:txXfrm>
    </dsp:sp>
    <dsp:sp modelId="{BAF210E6-30EC-43BA-A2F9-81CA25B98F75}">
      <dsp:nvSpPr>
        <dsp:cNvPr id="5" name="Rectangles 4"/>
        <dsp:cNvSpPr/>
      </dsp:nvSpPr>
      <dsp:spPr bwMode="white">
        <a:xfrm>
          <a:off x="6595200" y="419038"/>
          <a:ext cx="1944000" cy="1944000"/>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sp:spPr>
      <dsp:style>
        <a:lnRef idx="2">
          <a:schemeClr val="lt1">
            <a:alpha val="0"/>
          </a:schemeClr>
        </a:lnRef>
        <a:fillRef idx="1">
          <a:schemeClr val="accent3"/>
        </a:fillRef>
        <a:effectRef idx="0">
          <a:scrgbClr r="0" g="0" b="0"/>
        </a:effectRef>
        <a:fontRef idx="minor">
          <a:schemeClr val="lt1"/>
        </a:fontRef>
      </dsp:style>
      <dsp:txXfrm>
        <a:off x="6595200" y="419038"/>
        <a:ext cx="1944000" cy="1944000"/>
      </dsp:txXfrm>
    </dsp:sp>
    <dsp:sp modelId="{A2F43DB1-4842-41EA-8863-E68C8C8977BA}">
      <dsp:nvSpPr>
        <dsp:cNvPr id="6" name="Rectangles 5"/>
        <dsp:cNvSpPr/>
      </dsp:nvSpPr>
      <dsp:spPr bwMode="white">
        <a:xfrm>
          <a:off x="5407200" y="2586574"/>
          <a:ext cx="4320000" cy="720000"/>
        </a:xfrm>
        <a:prstGeom prst="rect">
          <a:avLst/>
        </a:prstGeom>
      </dsp:spPr>
      <dsp:style>
        <a:lnRef idx="0">
          <a:schemeClr val="dk1">
            <a:alpha val="0"/>
          </a:schemeClr>
        </a:lnRef>
        <a:fillRef idx="0">
          <a:schemeClr val="lt1">
            <a:alpha val="0"/>
          </a:schemeClr>
        </a:fillRef>
        <a:effectRef idx="0">
          <a:scrgbClr r="0" g="0" b="0"/>
        </a:effectRef>
        <a:fontRef idx="minor"/>
      </dsp:style>
      <dsp:txBody>
        <a:bodyPr lIns="0" tIns="0" rIns="0" bIns="0" anchor="t"/>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a:solidFill>
                <a:schemeClr val="tx1"/>
              </a:solidFill>
            </a:rPr>
            <a:t>To find key metrics and factors and show meaningful relationships between attributes.</a:t>
          </a:r>
          <a:endParaRPr>
            <a:solidFill>
              <a:schemeClr val="tx1"/>
            </a:solidFill>
          </a:endParaRPr>
        </a:p>
      </dsp:txBody>
      <dsp:txXfrm>
        <a:off x="5407200" y="2586574"/>
        <a:ext cx="432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5906181" cy="5230718"/>
        <a:chOff x="0" y="0"/>
        <a:chExt cx="5906181" cy="5230718"/>
      </a:xfrm>
    </dsp:grpSpPr>
    <dsp:sp modelId="{0BA98DBA-0BDF-3B49-8741-A0C5BDC127D4}">
      <dsp:nvSpPr>
        <dsp:cNvPr id="3" name="Rounded Rectangle 2"/>
        <dsp:cNvSpPr/>
      </dsp:nvSpPr>
      <dsp:spPr bwMode="white">
        <a:xfrm>
          <a:off x="0" y="339476"/>
          <a:ext cx="5906181" cy="1486535"/>
        </a:xfrm>
        <a:prstGeom prst="roundRect">
          <a:avLst/>
        </a:prstGeom>
      </dsp:spPr>
      <dsp:style>
        <a:lnRef idx="2">
          <a:schemeClr val="lt1"/>
        </a:lnRef>
        <a:fillRef idx="1">
          <a:schemeClr val="accent2">
            <a:hueOff val="0"/>
            <a:satOff val="0"/>
            <a:lumOff val="0"/>
            <a:alpha val="100000"/>
          </a:schemeClr>
        </a:fillRef>
        <a:effectRef idx="0">
          <a:scrgbClr r="0" g="0" b="0"/>
        </a:effectRef>
        <a:fontRef idx="minor">
          <a:schemeClr val="lt1"/>
        </a:fontRef>
      </dsp:style>
      <dsp:txBody>
        <a:bodyPr lIns="60960" tIns="60960" rIns="60960" bIns="60960" anchor="ctr"/>
        <a:lstStyle>
          <a:lvl1pPr algn="l">
            <a:defRPr sz="1600"/>
          </a:lvl1pPr>
          <a:lvl2pPr marL="114300" indent="-114300" algn="l">
            <a:defRPr sz="1200"/>
          </a:lvl2pPr>
          <a:lvl3pPr marL="228600" indent="-114300" algn="l">
            <a:defRPr sz="1200"/>
          </a:lvl3pPr>
          <a:lvl4pPr marL="342900" indent="-114300" algn="l">
            <a:defRPr sz="1200"/>
          </a:lvl4pPr>
          <a:lvl5pPr marL="457200" indent="-114300" algn="l">
            <a:defRPr sz="1200"/>
          </a:lvl5pPr>
          <a:lvl6pPr marL="571500" indent="-114300" algn="l">
            <a:defRPr sz="1200"/>
          </a:lvl6pPr>
          <a:lvl7pPr marL="685800" indent="-114300" algn="l">
            <a:defRPr sz="1200"/>
          </a:lvl7pPr>
          <a:lvl8pPr marL="800100" indent="-114300" algn="l">
            <a:defRPr sz="1200"/>
          </a:lvl8pPr>
          <a:lvl9pPr marL="914400" indent="-114300" algn="l">
            <a:defRPr sz="1200"/>
          </a:lvl9pPr>
        </a:lstStyle>
        <a:p>
          <a:pPr lvl="0">
            <a:lnSpc>
              <a:spcPct val="100000"/>
            </a:lnSpc>
            <a:spcBef>
              <a:spcPct val="0"/>
            </a:spcBef>
            <a:spcAft>
              <a:spcPct val="35000"/>
            </a:spcAft>
          </a:pPr>
          <a:r>
            <a:rPr lang="en-IN"/>
            <a:t>Sales management has gained importance to meet increasing competition and the need for improved methods of distribution to reduce cost and to increase profits. Sales management today is the most important function in a commercial and business enterprise.</a:t>
          </a:r>
          <a:endParaRPr lang="en-US"/>
        </a:p>
      </dsp:txBody>
      <dsp:txXfrm>
        <a:off x="0" y="339476"/>
        <a:ext cx="5906181" cy="1486535"/>
      </dsp:txXfrm>
    </dsp:sp>
    <dsp:sp modelId="{EBA234D3-03D3-E747-B4BF-6DAFD6459B9C}">
      <dsp:nvSpPr>
        <dsp:cNvPr id="4" name="Rounded Rectangle 3"/>
        <dsp:cNvSpPr/>
      </dsp:nvSpPr>
      <dsp:spPr bwMode="white">
        <a:xfrm>
          <a:off x="0" y="1872091"/>
          <a:ext cx="5906181" cy="1486535"/>
        </a:xfrm>
        <a:prstGeom prst="roundRect">
          <a:avLst/>
        </a:prstGeom>
      </dsp:spPr>
      <dsp:style>
        <a:lnRef idx="2">
          <a:schemeClr val="lt1"/>
        </a:lnRef>
        <a:fillRef idx="1">
          <a:schemeClr val="accent2">
            <a:hueOff val="-660000"/>
            <a:satOff val="784"/>
            <a:lumOff val="1765"/>
            <a:alpha val="100000"/>
          </a:schemeClr>
        </a:fillRef>
        <a:effectRef idx="0">
          <a:scrgbClr r="0" g="0" b="0"/>
        </a:effectRef>
        <a:fontRef idx="minor">
          <a:schemeClr val="lt1"/>
        </a:fontRef>
      </dsp:style>
      <dsp:txBody>
        <a:bodyPr lIns="60960" tIns="60960" rIns="60960" bIns="60960" anchor="ctr"/>
        <a:lstStyle>
          <a:lvl1pPr algn="l">
            <a:defRPr sz="1600"/>
          </a:lvl1pPr>
          <a:lvl2pPr marL="114300" indent="-114300" algn="l">
            <a:defRPr sz="1200"/>
          </a:lvl2pPr>
          <a:lvl3pPr marL="228600" indent="-114300" algn="l">
            <a:defRPr sz="1200"/>
          </a:lvl3pPr>
          <a:lvl4pPr marL="342900" indent="-114300" algn="l">
            <a:defRPr sz="1200"/>
          </a:lvl4pPr>
          <a:lvl5pPr marL="457200" indent="-114300" algn="l">
            <a:defRPr sz="1200"/>
          </a:lvl5pPr>
          <a:lvl6pPr marL="571500" indent="-114300" algn="l">
            <a:defRPr sz="1200"/>
          </a:lvl6pPr>
          <a:lvl7pPr marL="685800" indent="-114300" algn="l">
            <a:defRPr sz="1200"/>
          </a:lvl7pPr>
          <a:lvl8pPr marL="800100" indent="-114300" algn="l">
            <a:defRPr sz="1200"/>
          </a:lvl8pPr>
          <a:lvl9pPr marL="914400" indent="-114300" algn="l">
            <a:defRPr sz="1200"/>
          </a:lvl9pPr>
        </a:lstStyle>
        <a:p>
          <a:pPr lvl="0">
            <a:lnSpc>
              <a:spcPct val="100000"/>
            </a:lnSpc>
            <a:spcBef>
              <a:spcPct val="0"/>
            </a:spcBef>
            <a:spcAft>
              <a:spcPct val="35000"/>
            </a:spcAft>
          </a:pPr>
          <a:r>
            <a:rPr lang="en-IN"/>
            <a:t>Do ETL : Extract-Transform-Load some Amazon dataset and </a:t>
          </a:r>
          <a:endParaRPr lang="en-US"/>
        </a:p>
      </dsp:txBody>
      <dsp:txXfrm>
        <a:off x="0" y="1872091"/>
        <a:ext cx="5906181" cy="1486535"/>
      </dsp:txXfrm>
    </dsp:sp>
    <dsp:sp modelId="{E00F145E-82E1-F54B-BC6D-F5085F3F7D05}">
      <dsp:nvSpPr>
        <dsp:cNvPr id="5" name="Rounded Rectangle 4"/>
        <dsp:cNvSpPr/>
      </dsp:nvSpPr>
      <dsp:spPr bwMode="white">
        <a:xfrm>
          <a:off x="0" y="3404707"/>
          <a:ext cx="5906181" cy="1486535"/>
        </a:xfrm>
        <a:prstGeom prst="roundRect">
          <a:avLst/>
        </a:prstGeom>
      </dsp:spPr>
      <dsp:style>
        <a:lnRef idx="2">
          <a:schemeClr val="lt1"/>
        </a:lnRef>
        <a:fillRef idx="1">
          <a:schemeClr val="accent2">
            <a:hueOff val="-1320000"/>
            <a:satOff val="1569"/>
            <a:lumOff val="3529"/>
            <a:alpha val="100000"/>
          </a:schemeClr>
        </a:fillRef>
        <a:effectRef idx="0">
          <a:scrgbClr r="0" g="0" b="0"/>
        </a:effectRef>
        <a:fontRef idx="minor">
          <a:schemeClr val="lt1"/>
        </a:fontRef>
      </dsp:style>
      <dsp:txBody>
        <a:bodyPr lIns="60960" tIns="60960" rIns="60960" bIns="60960" anchor="ctr"/>
        <a:lstStyle>
          <a:lvl1pPr algn="l">
            <a:defRPr sz="1600"/>
          </a:lvl1pPr>
          <a:lvl2pPr marL="114300" indent="-114300" algn="l">
            <a:defRPr sz="1200"/>
          </a:lvl2pPr>
          <a:lvl3pPr marL="228600" indent="-114300" algn="l">
            <a:defRPr sz="1200"/>
          </a:lvl3pPr>
          <a:lvl4pPr marL="342900" indent="-114300" algn="l">
            <a:defRPr sz="1200"/>
          </a:lvl4pPr>
          <a:lvl5pPr marL="457200" indent="-114300" algn="l">
            <a:defRPr sz="1200"/>
          </a:lvl5pPr>
          <a:lvl6pPr marL="571500" indent="-114300" algn="l">
            <a:defRPr sz="1200"/>
          </a:lvl6pPr>
          <a:lvl7pPr marL="685800" indent="-114300" algn="l">
            <a:defRPr sz="1200"/>
          </a:lvl7pPr>
          <a:lvl8pPr marL="800100" indent="-114300" algn="l">
            <a:defRPr sz="1200"/>
          </a:lvl8pPr>
          <a:lvl9pPr marL="914400" indent="-114300" algn="l">
            <a:defRPr sz="1200"/>
          </a:lvl9pPr>
        </a:lstStyle>
        <a:p>
          <a:pPr lvl="0">
            <a:lnSpc>
              <a:spcPct val="100000"/>
            </a:lnSpc>
            <a:spcBef>
              <a:spcPct val="0"/>
            </a:spcBef>
            <a:spcAft>
              <a:spcPct val="35000"/>
            </a:spcAft>
          </a:pPr>
          <a:r>
            <a:rPr lang="en-IN"/>
            <a:t>Find Sales-trend -&gt; month wise , year wise , yearly month wise</a:t>
          </a:r>
          <a:endParaRPr lang="en-US"/>
        </a:p>
      </dsp:txBody>
      <dsp:txXfrm>
        <a:off x="0" y="3404707"/>
        <a:ext cx="5906181" cy="1486535"/>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1094150" cy="5257800"/>
        <a:chOff x="0" y="0"/>
        <a:chExt cx="11094150" cy="5257800"/>
      </a:xfrm>
    </dsp:grpSpPr>
    <dsp:sp modelId="{C94C69CC-6DAE-E841-9773-8F7791B27882}">
      <dsp:nvSpPr>
        <dsp:cNvPr id="3" name="Rounded Rectangle 2"/>
        <dsp:cNvSpPr/>
      </dsp:nvSpPr>
      <dsp:spPr bwMode="white">
        <a:xfrm>
          <a:off x="0" y="79707"/>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Region - Gives the different regions of the sales all over the world.</a:t>
          </a:r>
        </a:p>
      </dsp:txBody>
      <dsp:txXfrm>
        <a:off x="0" y="79707"/>
        <a:ext cx="11094150" cy="354965"/>
      </dsp:txXfrm>
    </dsp:sp>
    <dsp:sp modelId="{04AD0853-CC77-964F-A320-536A1D0D3AAA}">
      <dsp:nvSpPr>
        <dsp:cNvPr id="4" name="Rounded Rectangle 3"/>
        <dsp:cNvSpPr/>
      </dsp:nvSpPr>
      <dsp:spPr bwMode="white">
        <a:xfrm>
          <a:off x="0" y="474992"/>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Country - The country of the sale item.</a:t>
          </a:r>
        </a:p>
      </dsp:txBody>
      <dsp:txXfrm>
        <a:off x="0" y="474992"/>
        <a:ext cx="11094150" cy="354965"/>
      </dsp:txXfrm>
    </dsp:sp>
    <dsp:sp modelId="{E091E6B5-AE1B-4E43-9722-FD02BA75B064}">
      <dsp:nvSpPr>
        <dsp:cNvPr id="5" name="Rounded Rectangle 4"/>
        <dsp:cNvSpPr/>
      </dsp:nvSpPr>
      <dsp:spPr bwMode="white">
        <a:xfrm>
          <a:off x="0" y="870277"/>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Item type - About different item types.</a:t>
          </a:r>
        </a:p>
      </dsp:txBody>
      <dsp:txXfrm>
        <a:off x="0" y="870277"/>
        <a:ext cx="11094150" cy="354965"/>
      </dsp:txXfrm>
    </dsp:sp>
    <dsp:sp modelId="{65CD6C8C-1377-8443-B4DF-429944638353}">
      <dsp:nvSpPr>
        <dsp:cNvPr id="6" name="Rounded Rectangle 5"/>
        <dsp:cNvSpPr/>
      </dsp:nvSpPr>
      <dsp:spPr bwMode="white">
        <a:xfrm>
          <a:off x="0" y="1265562"/>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Sales Channel - There are two sales channel modes - Online and Offline</a:t>
          </a:r>
        </a:p>
      </dsp:txBody>
      <dsp:txXfrm>
        <a:off x="0" y="1265562"/>
        <a:ext cx="11094150" cy="354965"/>
      </dsp:txXfrm>
    </dsp:sp>
    <dsp:sp modelId="{7C0D6461-290D-6A4B-A9F5-B971DC4AE863}">
      <dsp:nvSpPr>
        <dsp:cNvPr id="7" name="Rounded Rectangle 6"/>
        <dsp:cNvSpPr/>
      </dsp:nvSpPr>
      <dsp:spPr bwMode="white">
        <a:xfrm>
          <a:off x="0" y="1660847"/>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Order Priority - Four Letters C H L M used to represent order priority.</a:t>
          </a:r>
        </a:p>
      </dsp:txBody>
      <dsp:txXfrm>
        <a:off x="0" y="1660847"/>
        <a:ext cx="11094150" cy="354965"/>
      </dsp:txXfrm>
    </dsp:sp>
    <dsp:sp modelId="{6C0933D3-3EFD-D144-A70D-9FB86DE18D6C}">
      <dsp:nvSpPr>
        <dsp:cNvPr id="8" name="Rounded Rectangle 7"/>
        <dsp:cNvSpPr/>
      </dsp:nvSpPr>
      <dsp:spPr bwMode="white">
        <a:xfrm>
          <a:off x="0" y="2056133"/>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Order Date - The date of placing the order in mixed format. (Non uniform date formats)</a:t>
          </a:r>
        </a:p>
      </dsp:txBody>
      <dsp:txXfrm>
        <a:off x="0" y="2056133"/>
        <a:ext cx="11094150" cy="354965"/>
      </dsp:txXfrm>
    </dsp:sp>
    <dsp:sp modelId="{17ED55C3-0DAE-944F-87F5-47D145D53B59}">
      <dsp:nvSpPr>
        <dsp:cNvPr id="9" name="Rounded Rectangle 8"/>
        <dsp:cNvSpPr/>
      </dsp:nvSpPr>
      <dsp:spPr bwMode="white">
        <a:xfrm>
          <a:off x="0" y="2451418"/>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Ship Date - The shipping date of the product.</a:t>
          </a:r>
        </a:p>
      </dsp:txBody>
      <dsp:txXfrm>
        <a:off x="0" y="2451418"/>
        <a:ext cx="11094150" cy="354965"/>
      </dsp:txXfrm>
    </dsp:sp>
    <dsp:sp modelId="{A181B214-BF4F-6344-AF3F-EDFF76BB528A}">
      <dsp:nvSpPr>
        <dsp:cNvPr id="10" name="Rounded Rectangle 9"/>
        <dsp:cNvSpPr/>
      </dsp:nvSpPr>
      <dsp:spPr bwMode="white">
        <a:xfrm>
          <a:off x="0" y="2846703"/>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Units Sold - Number of units of the particular item sold.</a:t>
          </a:r>
        </a:p>
      </dsp:txBody>
      <dsp:txXfrm>
        <a:off x="0" y="2846703"/>
        <a:ext cx="11094150" cy="354965"/>
      </dsp:txXfrm>
    </dsp:sp>
    <dsp:sp modelId="{BBC7A3AD-355A-F843-B56B-6E45D22D49A0}">
      <dsp:nvSpPr>
        <dsp:cNvPr id="11" name="Rounded Rectangle 10"/>
        <dsp:cNvSpPr/>
      </dsp:nvSpPr>
      <dsp:spPr bwMode="white">
        <a:xfrm>
          <a:off x="0" y="3241988"/>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Unit Price - Unit Price of the particular item at which it is sold.</a:t>
          </a:r>
        </a:p>
      </dsp:txBody>
      <dsp:txXfrm>
        <a:off x="0" y="3241988"/>
        <a:ext cx="11094150" cy="354965"/>
      </dsp:txXfrm>
    </dsp:sp>
    <dsp:sp modelId="{72E56135-927D-F849-AC80-0C5E6D570023}">
      <dsp:nvSpPr>
        <dsp:cNvPr id="12" name="Rounded Rectangle 11"/>
        <dsp:cNvSpPr/>
      </dsp:nvSpPr>
      <dsp:spPr bwMode="white">
        <a:xfrm>
          <a:off x="0" y="3637273"/>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Unit Cost - Unit Cost i.e. per unit amount spend to make the product.</a:t>
          </a:r>
        </a:p>
      </dsp:txBody>
      <dsp:txXfrm>
        <a:off x="0" y="3637273"/>
        <a:ext cx="11094150" cy="354965"/>
      </dsp:txXfrm>
    </dsp:sp>
    <dsp:sp modelId="{6CAF4779-B575-324F-BF03-E4C4CDDA3F70}">
      <dsp:nvSpPr>
        <dsp:cNvPr id="13" name="Rounded Rectangle 12"/>
        <dsp:cNvSpPr/>
      </dsp:nvSpPr>
      <dsp:spPr bwMode="white">
        <a:xfrm>
          <a:off x="0" y="4032558"/>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Total Revenue - Total revenue generated for the item for the given region and country.</a:t>
          </a:r>
        </a:p>
      </dsp:txBody>
      <dsp:txXfrm>
        <a:off x="0" y="4032558"/>
        <a:ext cx="11094150" cy="354965"/>
      </dsp:txXfrm>
    </dsp:sp>
    <dsp:sp modelId="{042B6F24-D92B-104D-8B04-FFCDC4DA7C62}">
      <dsp:nvSpPr>
        <dsp:cNvPr id="14" name="Rounded Rectangle 13"/>
        <dsp:cNvSpPr/>
      </dsp:nvSpPr>
      <dsp:spPr bwMode="white">
        <a:xfrm>
          <a:off x="0" y="4427843"/>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Total Cost - Similarly Total cost</a:t>
          </a:r>
        </a:p>
      </dsp:txBody>
      <dsp:txXfrm>
        <a:off x="0" y="4427843"/>
        <a:ext cx="11094150" cy="354965"/>
      </dsp:txXfrm>
    </dsp:sp>
    <dsp:sp modelId="{79532CFC-DC04-AE4D-A61E-DED6C5F31AA5}">
      <dsp:nvSpPr>
        <dsp:cNvPr id="15" name="Rounded Rectangle 14"/>
        <dsp:cNvSpPr/>
      </dsp:nvSpPr>
      <dsp:spPr bwMode="white">
        <a:xfrm>
          <a:off x="0" y="4823128"/>
          <a:ext cx="11094150" cy="354965"/>
        </a:xfrm>
        <a:prstGeom prst="roundRect">
          <a:avLst/>
        </a:prstGeom>
      </dsp:spPr>
      <dsp:style>
        <a:lnRef idx="2">
          <a:schemeClr val="lt1"/>
        </a:lnRef>
        <a:fillRef idx="1">
          <a:schemeClr val="accent1"/>
        </a:fillRef>
        <a:effectRef idx="0">
          <a:scrgbClr r="0" g="0" b="0"/>
        </a:effectRef>
        <a:fontRef idx="minor">
          <a:schemeClr val="lt1"/>
        </a:fontRef>
      </dsp:style>
      <dsp:txBody>
        <a:bodyPr lIns="53340" tIns="53340" rIns="53340" bIns="5334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t>* Total Profit - and Total Profit</a:t>
          </a:r>
        </a:p>
      </dsp:txBody>
      <dsp:txXfrm>
        <a:off x="0" y="4823128"/>
        <a:ext cx="11094150" cy="354965"/>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off" val="ctr"/>
          <dgm:param type="contDir" val="sameDir"/>
          <dgm:param type="grDir" val="tL"/>
          <dgm:param type="flowDir" val="row"/>
          <dgm:param type="horzAlign" val="ctr"/>
          <dgm:param type="vertAlign" val="mid"/>
        </dgm:alg>
      </dgm:if>
      <dgm:else name="Name2">
        <dgm:alg type="snake">
          <dgm:param type="off" val="ctr"/>
          <dgm:param type="contDir" val="sameDir"/>
          <dgm:param type="grDir" val="tR"/>
          <dgm:param type="flowDir" val="row"/>
          <dgm:param type="horzAlign" val="ctr"/>
          <dgm:param type="vertAlign" val="mid"/>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jpeg>
</file>

<file path=ppt/media/image10.png>
</file>

<file path=ppt/media/image11.png>
</file>

<file path=ppt/media/image12.png>
</file>

<file path=ppt/media/image13.svg>
</file>

<file path=ppt/media/image14.png>
</file>

<file path=ppt/media/image15.sv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78ABE3C1-DBE1-495D-B57B-2849774B866A}" type="datetimeFigureOut">
              <a:rPr lang="en-US" smtClean="0"/>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6D22F896-40B5-4ADD-8801-0D06FADFA095}" type="slidenum">
              <a:rPr lang="en-US" smtClean="0"/>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7" name="Date Placeholder 6"/>
          <p:cNvSpPr>
            <a:spLocks noGrp="1"/>
          </p:cNvSpPr>
          <p:nvPr>
            <p:ph type="dt" sz="half" idx="10"/>
          </p:nvPr>
        </p:nvSpPr>
        <p:spPr/>
        <p:txBody>
          <a:bodyPr/>
          <a:lstStyle/>
          <a:p>
            <a:fld id="{12DE42F4-6EEF-4EF7-8ED4-2208F0F89A08}"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endParaRPr lang="en-GB"/>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30578ACC-22D6-47C1-A373-4FD133E34F3C}" type="datetimeFigureOut">
              <a:rPr lang="en-US" smtClean="0"/>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6D22F896-40B5-4ADD-8801-0D06FADFA095}" type="slidenum">
              <a:rPr lang="en-US" smtClean="0"/>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endParaRPr lang="en-GB"/>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endParaRPr lang="en-GB"/>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7" name="Date Placeholder 6"/>
          <p:cNvSpPr>
            <a:spLocks noGrp="1"/>
          </p:cNvSpPr>
          <p:nvPr>
            <p:ph type="dt" sz="half" idx="10"/>
          </p:nvPr>
        </p:nvSpPr>
        <p:spPr/>
        <p:txBody>
          <a:bodyPr/>
          <a:lstStyle/>
          <a:p>
            <a:fld id="{9D6E9DEC-419B-4CC5-A080-3B06BD5A8291}"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GB"/>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endParaRPr lang="en-GB"/>
          </a:p>
        </p:txBody>
      </p:sp>
      <p:sp>
        <p:nvSpPr>
          <p:cNvPr id="8" name="Date Placeholder 7"/>
          <p:cNvSpPr>
            <a:spLocks noGrp="1"/>
          </p:cNvSpPr>
          <p:nvPr>
            <p:ph type="dt" sz="half" idx="10"/>
          </p:nvPr>
        </p:nvSpPr>
        <p:spPr/>
        <p:txBody>
          <a:bodyPr/>
          <a:lstStyle/>
          <a:p>
            <a:fld id="{E331444B-B92B-4E27-8C94-BB93EAF5CB18}" type="datetimeFigureOut">
              <a:rPr lang="en-US" smtClean="0"/>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6D22F896-40B5-4ADD-8801-0D06FADFA095}" type="slidenum">
              <a:rPr lang="en-US" smtClean="0"/>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endParaRPr lang="en-GB"/>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9D6E9DEC-419B-4CC5-A080-3B06BD5A8291}" type="datetimeFigureOut">
              <a:rPr lang="en-US" smtClean="0"/>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6D22F896-40B5-4ADD-8801-0D06FADFA095}" type="slidenum">
              <a:rPr lang="en-US" smtClean="0"/>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9D6E9DEC-419B-4CC5-A080-3B06BD5A8291}" type="datetimeFigureOut">
              <a:rPr lang="en-US" smtClean="0"/>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6D22F896-40B5-4ADD-8801-0D06FADFA095}"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2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89992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275"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499995"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jpeg"/><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jpeg"/><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jpeg"/><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jpeg"/><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jpeg"/><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jpeg"/><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drive.google.com/drive/folders/1FkmFVL8wlJmQWP1z52TD8PlhOJhitTyI?usp=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9255" y="1472911"/>
            <a:ext cx="10058400" cy="1371600"/>
          </a:xfrm>
        </p:spPr>
        <p:txBody>
          <a:bodyPr/>
          <a:lstStyle/>
          <a:p>
            <a:r>
              <a:rPr lang="en-US" b="1" dirty="0">
                <a:solidFill>
                  <a:srgbClr val="00B050"/>
                </a:solidFill>
              </a:rPr>
              <a:t>Analyzing Amazon Sales data</a:t>
            </a:r>
            <a:endParaRPr lang="en-US" b="1" dirty="0">
              <a:solidFill>
                <a:srgbClr val="00B050"/>
              </a:solidFill>
            </a:endParaRPr>
          </a:p>
        </p:txBody>
      </p:sp>
      <p:sp>
        <p:nvSpPr>
          <p:cNvPr id="3" name="Content Placeholder 2"/>
          <p:cNvSpPr>
            <a:spLocks noGrp="1"/>
          </p:cNvSpPr>
          <p:nvPr>
            <p:ph idx="1"/>
          </p:nvPr>
        </p:nvSpPr>
        <p:spPr>
          <a:xfrm>
            <a:off x="-325821" y="3641949"/>
            <a:ext cx="8986345" cy="743081"/>
          </a:xfrm>
        </p:spPr>
        <p:txBody>
          <a:bodyPr>
            <a:normAutofit/>
          </a:bodyPr>
          <a:lstStyle/>
          <a:p>
            <a:pPr marL="0" indent="0" algn="ctr">
              <a:buNone/>
            </a:pPr>
            <a:r>
              <a:rPr lang="en-US" sz="2800" dirty="0">
                <a:solidFill>
                  <a:schemeClr val="tx2">
                    <a:lumMod val="75000"/>
                  </a:schemeClr>
                </a:solidFill>
              </a:rPr>
              <a:t>                               </a:t>
            </a:r>
            <a:r>
              <a:rPr lang="en-US" sz="2800" dirty="0">
                <a:solidFill>
                  <a:schemeClr val="accent2">
                    <a:lumMod val="75000"/>
                  </a:schemeClr>
                </a:solidFill>
              </a:rPr>
              <a:t>Detailed Project Report</a:t>
            </a:r>
            <a:endParaRPr lang="en-US" sz="2800" dirty="0">
              <a:solidFill>
                <a:schemeClr val="accent2">
                  <a:lumMod val="75000"/>
                </a:schemeClr>
              </a:solidFill>
            </a:endParaRPr>
          </a:p>
        </p:txBody>
      </p:sp>
      <p:sp>
        <p:nvSpPr>
          <p:cNvPr id="6" name="TextBox 5"/>
          <p:cNvSpPr txBox="1"/>
          <p:nvPr/>
        </p:nvSpPr>
        <p:spPr>
          <a:xfrm>
            <a:off x="4461640" y="4569069"/>
            <a:ext cx="3878317" cy="398780"/>
          </a:xfrm>
          <a:prstGeom prst="rect">
            <a:avLst/>
          </a:prstGeom>
          <a:noFill/>
        </p:spPr>
        <p:txBody>
          <a:bodyPr wrap="square" rtlCol="0">
            <a:spAutoFit/>
          </a:bodyPr>
          <a:lstStyle/>
          <a:p>
            <a:r>
              <a:rPr lang="en-US" sz="2000" dirty="0">
                <a:solidFill>
                  <a:srgbClr val="00B050"/>
                </a:solidFill>
              </a:rPr>
              <a:t>Anuj shukla</a:t>
            </a:r>
            <a:endParaRPr lang="en-US" sz="2000" dirty="0">
              <a:solidFill>
                <a:srgbClr val="00B05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8"/>
          <p:cNvSpPr>
            <a:spLocks noGrp="1" noRot="1" noChangeAspect="1" noMove="1" noResize="1" noEditPoints="1" noAdjustHandles="1" noChangeArrowheads="1" noChangeShapeType="1" noTextEdit="1"/>
          </p:cNvSpPr>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16" name="Rectangle 10"/>
          <p:cNvSpPr>
            <a:spLocks noGrp="1" noRot="1" noChangeAspect="1" noMove="1" noResize="1" noEditPoints="1" noAdjustHandles="1" noChangeArrowheads="1" noChangeShapeType="1" noTextEdit="1"/>
          </p:cNvSpPr>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1"/>
          <a:stretch>
            <a:fillRect/>
          </a:stretch>
        </p:blipFill>
        <p:spPr>
          <a:xfrm>
            <a:off x="4290646" y="986875"/>
            <a:ext cx="7748309" cy="5133251"/>
          </a:xfrm>
          <a:prstGeom prst="rect">
            <a:avLst/>
          </a:prstGeom>
        </p:spPr>
      </p:pic>
      <p:sp>
        <p:nvSpPr>
          <p:cNvPr id="17" name="Rectangle 12"/>
          <p:cNvSpPr>
            <a:spLocks noGrp="1" noRot="1" noChangeAspect="1" noMove="1" noResize="1" noEditPoints="1" noAdjustHandles="1" noChangeArrowheads="1" noChangeShapeType="1" noTextEdit="1"/>
          </p:cNvSpPr>
          <p:nvPr/>
        </p:nvSpPr>
        <p:spPr>
          <a:xfrm>
            <a:off x="0" y="0"/>
            <a:ext cx="4025029" cy="6858000"/>
          </a:xfrm>
          <a:prstGeom prst="rect">
            <a:avLst/>
          </a:prstGeom>
          <a:blipFill dpi="0" rotWithShape="1">
            <a:blip r:embed="rId2">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33" y="643464"/>
            <a:ext cx="2888344" cy="1428737"/>
          </a:xfrm>
        </p:spPr>
        <p:txBody>
          <a:bodyPr>
            <a:normAutofit/>
          </a:bodyPr>
          <a:lstStyle/>
          <a:p>
            <a:r>
              <a:rPr lang="en-US" dirty="0">
                <a:solidFill>
                  <a:srgbClr val="FFFFFF"/>
                </a:solidFill>
              </a:rPr>
              <a:t>Insights</a:t>
            </a:r>
            <a:endParaRPr lang="en-US" dirty="0">
              <a:solidFill>
                <a:srgbClr val="FFFFFF"/>
              </a:solidFill>
            </a:endParaRPr>
          </a:p>
        </p:txBody>
      </p:sp>
      <p:sp>
        <p:nvSpPr>
          <p:cNvPr id="3" name="Content Placeholder 2"/>
          <p:cNvSpPr>
            <a:spLocks noGrp="1"/>
          </p:cNvSpPr>
          <p:nvPr>
            <p:ph idx="1"/>
          </p:nvPr>
        </p:nvSpPr>
        <p:spPr>
          <a:xfrm>
            <a:off x="869106" y="3553500"/>
            <a:ext cx="2888439" cy="2344542"/>
          </a:xfrm>
        </p:spPr>
        <p:txBody>
          <a:bodyPr>
            <a:normAutofit/>
          </a:bodyPr>
          <a:lstStyle/>
          <a:p>
            <a:pPr>
              <a:buFont typeface="Arial" panose="020B0604020202020204" pitchFamily="34" charset="0"/>
              <a:buChar char="•"/>
            </a:pPr>
            <a:r>
              <a:rPr lang="en-IN" sz="1600" dirty="0">
                <a:solidFill>
                  <a:srgbClr val="FFFFFF"/>
                </a:solidFill>
                <a:latin typeface="Verdana" panose="020B0604030504040204" pitchFamily="34" charset="0"/>
                <a:ea typeface="Verdana" panose="020B0604030504040204" pitchFamily="34" charset="0"/>
                <a:cs typeface="Times New Roman" panose="02020603050405020304" pitchFamily="18" charset="0"/>
              </a:rPr>
              <a:t>Maximum Profit is seen for the year 2012</a:t>
            </a:r>
            <a:endParaRPr lang="en-IN" sz="1600" dirty="0">
              <a:solidFill>
                <a:srgbClr val="FFFFFF"/>
              </a:solidFill>
              <a:latin typeface="Verdana" panose="020B0604030504040204" pitchFamily="34" charset="0"/>
              <a:ea typeface="Verdana" panose="020B0604030504040204" pitchFamily="34" charset="0"/>
              <a:cs typeface="Times New Roman" panose="02020603050405020304" pitchFamily="18" charset="0"/>
            </a:endParaRPr>
          </a:p>
          <a:p>
            <a:pPr>
              <a:buFont typeface="Arial" panose="020B0604020202020204" pitchFamily="34" charset="0"/>
              <a:buChar char="•"/>
            </a:pPr>
            <a:r>
              <a:rPr lang="en-IN" sz="1600" dirty="0">
                <a:solidFill>
                  <a:srgbClr val="FFFFFF"/>
                </a:solidFill>
              </a:rPr>
              <a:t>Profit mostly kept on decreasing after 2012</a:t>
            </a:r>
            <a:endParaRPr lang="en-IN" sz="1600" dirty="0">
              <a:solidFill>
                <a:srgbClr val="FFFFFF"/>
              </a:solidFill>
            </a:endParaRPr>
          </a:p>
          <a:p>
            <a:pPr marL="0" indent="0">
              <a:buNone/>
            </a:pPr>
            <a:endParaRPr lang="en-US" sz="1600" dirty="0">
              <a:solidFill>
                <a:srgbClr val="FFFFFF"/>
              </a:solidFill>
            </a:endParaRPr>
          </a:p>
        </p:txBody>
      </p:sp>
      <p:sp>
        <p:nvSpPr>
          <p:cNvPr id="6" name="TextBox 5"/>
          <p:cNvSpPr txBox="1"/>
          <p:nvPr/>
        </p:nvSpPr>
        <p:spPr>
          <a:xfrm>
            <a:off x="643433" y="2128509"/>
            <a:ext cx="6096000" cy="1077218"/>
          </a:xfrm>
          <a:prstGeom prst="rect">
            <a:avLst/>
          </a:prstGeom>
          <a:noFill/>
        </p:spPr>
        <p:txBody>
          <a:bodyPr wrap="square">
            <a:spAutoFit/>
          </a:bodyPr>
          <a:lstStyle/>
          <a:p>
            <a:pPr marL="514350" indent="-514350">
              <a:buAutoNum type="arabicPeriod"/>
            </a:pPr>
            <a:r>
              <a:rPr lang="en-US" sz="3200" b="1" dirty="0">
                <a:solidFill>
                  <a:srgbClr val="FFFFFF"/>
                </a:solidFill>
              </a:rPr>
              <a:t>Sales Trend </a:t>
            </a:r>
            <a:endParaRPr lang="en-US" sz="3200" b="1" dirty="0">
              <a:solidFill>
                <a:srgbClr val="FFFFFF"/>
              </a:solidFill>
            </a:endParaRPr>
          </a:p>
          <a:p>
            <a:r>
              <a:rPr lang="en-US" sz="3200" b="1" dirty="0">
                <a:solidFill>
                  <a:srgbClr val="FFFFFF"/>
                </a:solidFill>
              </a:rPr>
              <a:t>Year Wise</a:t>
            </a:r>
            <a:endParaRPr lang="en-US" sz="3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25" name="Rectangle 24"/>
          <p:cNvSpPr>
            <a:spLocks noGrp="1" noRot="1" noChangeAspect="1" noMove="1" noResize="1" noEditPoints="1" noAdjustHandles="1" noChangeArrowheads="1" noChangeShapeType="1" noTextEdit="1"/>
          </p:cNvSpPr>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1"/>
          <a:stretch>
            <a:fillRect/>
          </a:stretch>
        </p:blipFill>
        <p:spPr>
          <a:xfrm>
            <a:off x="4667497" y="1060945"/>
            <a:ext cx="6880072" cy="4575247"/>
          </a:xfrm>
          <a:prstGeom prst="rect">
            <a:avLst/>
          </a:prstGeom>
        </p:spPr>
      </p:pic>
      <p:sp>
        <p:nvSpPr>
          <p:cNvPr id="27" name="Rectangle 26"/>
          <p:cNvSpPr>
            <a:spLocks noGrp="1" noRot="1" noChangeAspect="1" noMove="1" noResize="1" noEditPoints="1" noAdjustHandles="1" noChangeArrowheads="1" noChangeShapeType="1" noTextEdit="1"/>
          </p:cNvSpPr>
          <p:nvPr/>
        </p:nvSpPr>
        <p:spPr>
          <a:xfrm>
            <a:off x="0" y="0"/>
            <a:ext cx="4025029" cy="6858000"/>
          </a:xfrm>
          <a:prstGeom prst="rect">
            <a:avLst/>
          </a:prstGeom>
          <a:blipFill dpi="0" rotWithShape="1">
            <a:blip r:embed="rId2">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33" y="643464"/>
            <a:ext cx="2888344" cy="1428737"/>
          </a:xfrm>
        </p:spPr>
        <p:txBody>
          <a:bodyPr vert="horz" lIns="91440" tIns="45720" rIns="91440" bIns="45720" rtlCol="0" anchor="ctr">
            <a:normAutofit/>
          </a:bodyPr>
          <a:lstStyle/>
          <a:p>
            <a:r>
              <a:rPr lang="en-US" sz="3200" b="1" dirty="0">
                <a:solidFill>
                  <a:srgbClr val="FFFFFF"/>
                </a:solidFill>
              </a:rPr>
              <a:t>2. Sales Trend Month Wise</a:t>
            </a:r>
            <a:endParaRPr lang="en-US" sz="3200" dirty="0">
              <a:solidFill>
                <a:srgbClr val="FFFFFF"/>
              </a:solidFill>
            </a:endParaRPr>
          </a:p>
        </p:txBody>
      </p:sp>
      <p:sp>
        <p:nvSpPr>
          <p:cNvPr id="9" name="TextBox 8"/>
          <p:cNvSpPr txBox="1"/>
          <p:nvPr/>
        </p:nvSpPr>
        <p:spPr>
          <a:xfrm>
            <a:off x="643337" y="2184036"/>
            <a:ext cx="2888439" cy="3869634"/>
          </a:xfrm>
          <a:prstGeom prst="rect">
            <a:avLst/>
          </a:prstGeom>
        </p:spPr>
        <p:txBody>
          <a:bodyPr vert="horz" lIns="91440" tIns="45720" rIns="91440" bIns="45720" rtlCol="0">
            <a:normAutofit/>
          </a:bodyPr>
          <a:lstStyle/>
          <a:p>
            <a:pPr marL="49149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Most of the Total Profit is received for month Feb and Nov. </a:t>
            </a:r>
            <a:endParaRPr lang="en-US" sz="1600" dirty="0">
              <a:solidFill>
                <a:srgbClr val="FFFFFF"/>
              </a:solidFill>
            </a:endParaRPr>
          </a:p>
          <a:p>
            <a:pPr marL="49149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Least for Mar and Aug</a:t>
            </a:r>
            <a:endParaRPr lang="en-US" sz="1600" dirty="0">
              <a:solidFill>
                <a:srgbClr val="FFFFFF"/>
              </a:solidFill>
            </a:endParaRPr>
          </a:p>
          <a:p>
            <a:pPr marL="491490" indent="-285750" defTabSz="914400">
              <a:spcAft>
                <a:spcPts val="600"/>
              </a:spcAft>
              <a:buClr>
                <a:schemeClr val="tx1">
                  <a:lumMod val="85000"/>
                  <a:lumOff val="15000"/>
                </a:schemeClr>
              </a:buClr>
              <a:buFont typeface="Arial" panose="020B0604020202020204" pitchFamily="34" charset="0"/>
              <a:buChar char="•"/>
            </a:pPr>
            <a:endParaRPr lang="en-US" sz="1600" dirty="0">
              <a:solidFill>
                <a:srgbClr val="FFFFFF"/>
              </a:solidFill>
            </a:endParaRPr>
          </a:p>
          <a:p>
            <a:pPr marL="491490" indent="-285750" defTabSz="914400">
              <a:spcAft>
                <a:spcPts val="600"/>
              </a:spcAft>
              <a:buClr>
                <a:schemeClr val="tx1">
                  <a:lumMod val="85000"/>
                  <a:lumOff val="15000"/>
                </a:schemeClr>
              </a:buClr>
              <a:buFont typeface="Arial" panose="020B0604020202020204" pitchFamily="34" charset="0"/>
              <a:buChar char="•"/>
            </a:pPr>
            <a:endParaRPr lang="en-US" sz="1600" dirty="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11" name="Rectangle 10"/>
          <p:cNvSpPr>
            <a:spLocks noGrp="1" noRot="1" noChangeAspect="1" noMove="1" noResize="1" noEditPoints="1" noAdjustHandles="1" noChangeArrowheads="1" noChangeShapeType="1" noTextEdit="1"/>
          </p:cNvSpPr>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1"/>
          <a:stretch>
            <a:fillRect/>
          </a:stretch>
        </p:blipFill>
        <p:spPr>
          <a:xfrm>
            <a:off x="4131646" y="1190359"/>
            <a:ext cx="7972641" cy="4863311"/>
          </a:xfrm>
          <a:prstGeom prst="rect">
            <a:avLst/>
          </a:prstGeom>
        </p:spPr>
      </p:pic>
      <p:sp>
        <p:nvSpPr>
          <p:cNvPr id="13" name="Rectangle 12"/>
          <p:cNvSpPr>
            <a:spLocks noGrp="1" noRot="1" noChangeAspect="1" noMove="1" noResize="1" noEditPoints="1" noAdjustHandles="1" noChangeArrowheads="1" noChangeShapeType="1" noTextEdit="1"/>
          </p:cNvSpPr>
          <p:nvPr/>
        </p:nvSpPr>
        <p:spPr>
          <a:xfrm>
            <a:off x="0" y="0"/>
            <a:ext cx="4025029" cy="6858000"/>
          </a:xfrm>
          <a:prstGeom prst="rect">
            <a:avLst/>
          </a:prstGeom>
          <a:blipFill dpi="0" rotWithShape="1">
            <a:blip r:embed="rId2">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33" y="643464"/>
            <a:ext cx="2888344" cy="1428737"/>
          </a:xfrm>
        </p:spPr>
        <p:txBody>
          <a:bodyPr>
            <a:normAutofit/>
          </a:bodyPr>
          <a:lstStyle/>
          <a:p>
            <a:r>
              <a:rPr lang="en-US" sz="3200">
                <a:solidFill>
                  <a:srgbClr val="FFFFFF"/>
                </a:solidFill>
              </a:rPr>
              <a:t>3. Sales Trend </a:t>
            </a:r>
            <a:br>
              <a:rPr lang="en-US" sz="3200">
                <a:solidFill>
                  <a:srgbClr val="FFFFFF"/>
                </a:solidFill>
              </a:rPr>
            </a:br>
            <a:r>
              <a:rPr lang="en-US" sz="3200">
                <a:solidFill>
                  <a:srgbClr val="FFFFFF"/>
                </a:solidFill>
              </a:rPr>
              <a:t>Yearly Month wise</a:t>
            </a:r>
            <a:endParaRPr lang="en-US" sz="3200">
              <a:solidFill>
                <a:srgbClr val="FFFFFF"/>
              </a:solidFill>
            </a:endParaRPr>
          </a:p>
        </p:txBody>
      </p:sp>
      <p:sp>
        <p:nvSpPr>
          <p:cNvPr id="3" name="Content Placeholder 2"/>
          <p:cNvSpPr>
            <a:spLocks noGrp="1"/>
          </p:cNvSpPr>
          <p:nvPr>
            <p:ph idx="1"/>
          </p:nvPr>
        </p:nvSpPr>
        <p:spPr>
          <a:xfrm>
            <a:off x="643337" y="2184036"/>
            <a:ext cx="2888439" cy="3869634"/>
          </a:xfrm>
        </p:spPr>
        <p:txBody>
          <a:bodyPr>
            <a:normAutofit/>
          </a:bodyPr>
          <a:lstStyle/>
          <a:p>
            <a:pPr>
              <a:buFont typeface="Arial" panose="020B0604020202020204" pitchFamily="34" charset="0"/>
              <a:buChar char="•"/>
            </a:pPr>
            <a:r>
              <a:rPr lang="en-US" sz="1600" dirty="0">
                <a:solidFill>
                  <a:srgbClr val="FFFFFF"/>
                </a:solidFill>
              </a:rPr>
              <a:t>We can observe a sharp peak between the year 2013 and 2014</a:t>
            </a:r>
            <a:endParaRPr lang="en-US" sz="1600" dirty="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25" name="Rectangle 24"/>
          <p:cNvSpPr>
            <a:spLocks noGrp="1" noRot="1" noChangeAspect="1" noMove="1" noResize="1" noEditPoints="1" noAdjustHandles="1" noChangeArrowheads="1" noChangeShapeType="1" noTextEdit="1"/>
          </p:cNvSpPr>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1"/>
          <a:stretch>
            <a:fillRect/>
          </a:stretch>
        </p:blipFill>
        <p:spPr>
          <a:xfrm>
            <a:off x="4175113" y="1086327"/>
            <a:ext cx="7820885" cy="5122679"/>
          </a:xfrm>
          <a:prstGeom prst="rect">
            <a:avLst/>
          </a:prstGeom>
        </p:spPr>
      </p:pic>
      <p:sp>
        <p:nvSpPr>
          <p:cNvPr id="27" name="Rectangle 26"/>
          <p:cNvSpPr>
            <a:spLocks noGrp="1" noRot="1" noChangeAspect="1" noMove="1" noResize="1" noEditPoints="1" noAdjustHandles="1" noChangeArrowheads="1" noChangeShapeType="1" noTextEdit="1"/>
          </p:cNvSpPr>
          <p:nvPr/>
        </p:nvSpPr>
        <p:spPr>
          <a:xfrm>
            <a:off x="0" y="0"/>
            <a:ext cx="4025029" cy="6858000"/>
          </a:xfrm>
          <a:prstGeom prst="rect">
            <a:avLst/>
          </a:prstGeom>
          <a:blipFill dpi="0" rotWithShape="1">
            <a:blip r:embed="rId2">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643433" y="643464"/>
            <a:ext cx="2888344" cy="1428737"/>
          </a:xfrm>
          <a:prstGeom prst="rect">
            <a:avLst/>
          </a:prstGeom>
        </p:spPr>
        <p:txBody>
          <a:bodyPr vert="horz" lIns="91440" tIns="45720" rIns="91440" bIns="45720" rtlCol="0" anchor="ctr">
            <a:normAutofit/>
          </a:bodyPr>
          <a:lstStyle/>
          <a:p>
            <a:pPr lvl="0" defTabSz="914400">
              <a:lnSpc>
                <a:spcPct val="90000"/>
              </a:lnSpc>
              <a:spcBef>
                <a:spcPct val="0"/>
              </a:spcBef>
              <a:spcAft>
                <a:spcPts val="600"/>
              </a:spcAft>
              <a:buClr>
                <a:schemeClr val="tx1">
                  <a:lumMod val="85000"/>
                  <a:lumOff val="15000"/>
                </a:schemeClr>
              </a:buClr>
              <a:tabLst>
                <a:tab pos="4530725" algn="l"/>
              </a:tabLst>
            </a:pPr>
            <a:r>
              <a:rPr lang="en-US" sz="3200" b="1">
                <a:solidFill>
                  <a:srgbClr val="FFFFFF"/>
                </a:solidFill>
                <a:latin typeface="+mj-lt"/>
              </a:rPr>
              <a:t>4. Item Type vs Units Sold</a:t>
            </a:r>
            <a:endParaRPr lang="en-US" sz="3200" b="1">
              <a:solidFill>
                <a:srgbClr val="FFFFFF"/>
              </a:solidFill>
              <a:latin typeface="+mj-lt"/>
            </a:endParaRPr>
          </a:p>
        </p:txBody>
      </p:sp>
      <p:sp>
        <p:nvSpPr>
          <p:cNvPr id="8" name="TextBox 7"/>
          <p:cNvSpPr txBox="1"/>
          <p:nvPr/>
        </p:nvSpPr>
        <p:spPr>
          <a:xfrm>
            <a:off x="643337" y="2184036"/>
            <a:ext cx="2888439" cy="3869634"/>
          </a:xfrm>
          <a:prstGeom prst="rect">
            <a:avLst/>
          </a:prstGeom>
        </p:spPr>
        <p:txBody>
          <a:bodyPr vert="horz" lIns="91440" tIns="45720" rIns="91440" bIns="45720" rtlCol="0">
            <a:normAutofit/>
          </a:bodyPr>
          <a:lstStyle/>
          <a:p>
            <a:pPr marL="38862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Most of the units are sold for items – Cosmetics and Clothes</a:t>
            </a:r>
            <a:endParaRPr lang="en-US" sz="1600" dirty="0">
              <a:solidFill>
                <a:srgbClr val="FFFFFF"/>
              </a:solidFill>
            </a:endParaRPr>
          </a:p>
          <a:p>
            <a:pPr marL="38862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And least for items- meat and snacks</a:t>
            </a:r>
            <a:endParaRPr lang="en-US" sz="1600" dirty="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25" name="Rectangle 24"/>
          <p:cNvSpPr>
            <a:spLocks noGrp="1" noRot="1" noChangeAspect="1" noMove="1" noResize="1" noEditPoints="1" noAdjustHandles="1" noChangeArrowheads="1" noChangeShapeType="1" noTextEdit="1"/>
          </p:cNvSpPr>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1"/>
          <a:stretch>
            <a:fillRect/>
          </a:stretch>
        </p:blipFill>
        <p:spPr>
          <a:xfrm>
            <a:off x="4175113" y="1113897"/>
            <a:ext cx="7881072" cy="5162102"/>
          </a:xfrm>
          <a:prstGeom prst="rect">
            <a:avLst/>
          </a:prstGeom>
        </p:spPr>
      </p:pic>
      <p:sp>
        <p:nvSpPr>
          <p:cNvPr id="27" name="Rectangle 26"/>
          <p:cNvSpPr>
            <a:spLocks noGrp="1" noRot="1" noChangeAspect="1" noMove="1" noResize="1" noEditPoints="1" noAdjustHandles="1" noChangeArrowheads="1" noChangeShapeType="1" noTextEdit="1"/>
          </p:cNvSpPr>
          <p:nvPr/>
        </p:nvSpPr>
        <p:spPr>
          <a:xfrm>
            <a:off x="0" y="0"/>
            <a:ext cx="4025029" cy="6858000"/>
          </a:xfrm>
          <a:prstGeom prst="rect">
            <a:avLst/>
          </a:prstGeom>
          <a:blipFill dpi="0" rotWithShape="1">
            <a:blip r:embed="rId2">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33" y="643464"/>
            <a:ext cx="2888344" cy="1428737"/>
          </a:xfrm>
        </p:spPr>
        <p:txBody>
          <a:bodyPr vert="horz" lIns="91440" tIns="45720" rIns="91440" bIns="45720" rtlCol="0" anchor="ctr">
            <a:normAutofit/>
          </a:bodyPr>
          <a:lstStyle/>
          <a:p>
            <a:r>
              <a:rPr lang="en-US" sz="3200" b="1" dirty="0">
                <a:solidFill>
                  <a:srgbClr val="FFFFFF"/>
                </a:solidFill>
              </a:rPr>
              <a:t>5. Item Type vs Total Profit</a:t>
            </a:r>
            <a:endParaRPr lang="en-US" sz="3200" dirty="0">
              <a:solidFill>
                <a:srgbClr val="FFFFFF"/>
              </a:solidFill>
            </a:endParaRPr>
          </a:p>
        </p:txBody>
      </p:sp>
      <p:sp>
        <p:nvSpPr>
          <p:cNvPr id="9" name="TextBox 8"/>
          <p:cNvSpPr txBox="1"/>
          <p:nvPr/>
        </p:nvSpPr>
        <p:spPr>
          <a:xfrm>
            <a:off x="643337" y="2184036"/>
            <a:ext cx="2888439" cy="3869634"/>
          </a:xfrm>
          <a:prstGeom prst="rect">
            <a:avLst/>
          </a:prstGeom>
        </p:spPr>
        <p:txBody>
          <a:bodyPr vert="horz" lIns="91440" tIns="45720" rIns="91440" bIns="45720" rtlCol="0">
            <a:normAutofit/>
          </a:bodyPr>
          <a:lstStyle/>
          <a:p>
            <a:pPr marL="59436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Profit of Cosmetics items is comparatively very high.</a:t>
            </a:r>
            <a:endParaRPr lang="en-US" sz="1600" dirty="0">
              <a:solidFill>
                <a:srgbClr val="FFFFFF"/>
              </a:solidFill>
            </a:endParaRPr>
          </a:p>
          <a:p>
            <a:pPr marL="59436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Least for Food Items such as Fruits, beverages etc.</a:t>
            </a:r>
            <a:endParaRPr lang="en-US" sz="1600" dirty="0">
              <a:solidFill>
                <a:srgbClr val="FFFFFF"/>
              </a:solidFill>
            </a:endParaRPr>
          </a:p>
          <a:p>
            <a:pPr marL="491490" indent="-182880" defTabSz="914400">
              <a:spcAft>
                <a:spcPts val="600"/>
              </a:spcAft>
              <a:buClr>
                <a:schemeClr val="tx1">
                  <a:lumMod val="85000"/>
                  <a:lumOff val="15000"/>
                </a:schemeClr>
              </a:buClr>
              <a:buFont typeface="Garamond" pitchFamily="18" charset="0"/>
              <a:buChar char="◦"/>
            </a:pPr>
            <a:endParaRPr lang="en-US" sz="1600" dirty="0">
              <a:solidFill>
                <a:srgbClr val="FFFFFF"/>
              </a:solidFill>
            </a:endParaRPr>
          </a:p>
          <a:p>
            <a:pPr marL="491490" indent="-182880" defTabSz="914400">
              <a:spcAft>
                <a:spcPts val="600"/>
              </a:spcAft>
              <a:buClr>
                <a:schemeClr val="tx1">
                  <a:lumMod val="85000"/>
                  <a:lumOff val="15000"/>
                </a:schemeClr>
              </a:buClr>
              <a:buFont typeface="Garamond" pitchFamily="18" charset="0"/>
              <a:buChar char="◦"/>
            </a:pPr>
            <a:endParaRPr lang="en-US" sz="1600" dirty="0">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26" name="Rectangle 25"/>
          <p:cNvSpPr>
            <a:spLocks noGrp="1" noRot="1" noChangeAspect="1" noMove="1" noResize="1" noEditPoints="1" noAdjustHandles="1" noChangeArrowheads="1" noChangeShapeType="1" noTextEdit="1"/>
          </p:cNvSpPr>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Chart, pie chart&#10;&#10;Description automatically generated"/>
          <p:cNvPicPr>
            <a:picLocks noChangeAspect="1"/>
          </p:cNvPicPr>
          <p:nvPr/>
        </p:nvPicPr>
        <p:blipFill>
          <a:blip r:embed="rId1"/>
          <a:stretch>
            <a:fillRect/>
          </a:stretch>
        </p:blipFill>
        <p:spPr>
          <a:xfrm>
            <a:off x="4220908" y="1272118"/>
            <a:ext cx="7892130" cy="4932581"/>
          </a:xfrm>
          <a:prstGeom prst="rect">
            <a:avLst/>
          </a:prstGeom>
        </p:spPr>
      </p:pic>
      <p:sp>
        <p:nvSpPr>
          <p:cNvPr id="28" name="Rectangle 27"/>
          <p:cNvSpPr>
            <a:spLocks noGrp="1" noRot="1" noChangeAspect="1" noMove="1" noResize="1" noEditPoints="1" noAdjustHandles="1" noChangeArrowheads="1" noChangeShapeType="1" noTextEdit="1"/>
          </p:cNvSpPr>
          <p:nvPr/>
        </p:nvSpPr>
        <p:spPr>
          <a:xfrm>
            <a:off x="0" y="0"/>
            <a:ext cx="4025029" cy="6858000"/>
          </a:xfrm>
          <a:prstGeom prst="rect">
            <a:avLst/>
          </a:prstGeom>
          <a:blipFill dpi="0" rotWithShape="1">
            <a:blip r:embed="rId2">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extBox 7"/>
          <p:cNvSpPr txBox="1"/>
          <p:nvPr/>
        </p:nvSpPr>
        <p:spPr>
          <a:xfrm>
            <a:off x="643433" y="643464"/>
            <a:ext cx="2888344" cy="1428737"/>
          </a:xfrm>
          <a:prstGeom prst="rect">
            <a:avLst/>
          </a:prstGeom>
        </p:spPr>
        <p:txBody>
          <a:bodyPr vert="horz" lIns="91440" tIns="45720" rIns="91440" bIns="45720" rtlCol="0" anchor="ctr">
            <a:normAutofit/>
          </a:bodyPr>
          <a:lstStyle/>
          <a:p>
            <a:pPr defTabSz="914400">
              <a:lnSpc>
                <a:spcPct val="90000"/>
              </a:lnSpc>
              <a:spcBef>
                <a:spcPct val="0"/>
              </a:spcBef>
              <a:spcAft>
                <a:spcPts val="600"/>
              </a:spcAft>
              <a:buClr>
                <a:schemeClr val="tx1">
                  <a:lumMod val="85000"/>
                  <a:lumOff val="15000"/>
                </a:schemeClr>
              </a:buClr>
            </a:pPr>
            <a:r>
              <a:rPr lang="en-US" sz="3200" b="1">
                <a:solidFill>
                  <a:srgbClr val="FFFFFF"/>
                </a:solidFill>
                <a:latin typeface="+mj-lt"/>
              </a:rPr>
              <a:t>6. Region vs Count</a:t>
            </a:r>
            <a:endParaRPr lang="en-US" sz="3200" b="1">
              <a:solidFill>
                <a:srgbClr val="FFFFFF"/>
              </a:solidFill>
              <a:latin typeface="+mj-lt"/>
            </a:endParaRPr>
          </a:p>
        </p:txBody>
      </p:sp>
      <p:sp>
        <p:nvSpPr>
          <p:cNvPr id="12" name="TextBox 11"/>
          <p:cNvSpPr txBox="1"/>
          <p:nvPr/>
        </p:nvSpPr>
        <p:spPr>
          <a:xfrm>
            <a:off x="643337" y="2184036"/>
            <a:ext cx="2888439" cy="3869634"/>
          </a:xfrm>
          <a:prstGeom prst="rect">
            <a:avLst/>
          </a:prstGeom>
        </p:spPr>
        <p:txBody>
          <a:bodyPr vert="horz" lIns="91440" tIns="45720" rIns="91440" bIns="45720" rtlCol="0">
            <a:normAutofit/>
          </a:bodyPr>
          <a:lstStyle/>
          <a:p>
            <a:pPr marL="28575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Sub-Saharan Africa have most units Sold</a:t>
            </a:r>
            <a:endParaRPr lang="en-US" sz="1600" dirty="0">
              <a:solidFill>
                <a:srgbClr val="FFFFFF"/>
              </a:solidFill>
            </a:endParaRPr>
          </a:p>
          <a:p>
            <a:pPr marL="28575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Least can be seen in North America</a:t>
            </a:r>
            <a:endParaRPr lang="en-US" sz="1600" dirty="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89983" y="150226"/>
            <a:ext cx="8452338" cy="820446"/>
          </a:xfrm>
        </p:spPr>
        <p:txBody>
          <a:bodyPr>
            <a:normAutofit/>
          </a:bodyPr>
          <a:lstStyle/>
          <a:p>
            <a:r>
              <a:rPr lang="en-US" sz="3200" b="1" dirty="0">
                <a:solidFill>
                  <a:schemeClr val="tx2">
                    <a:lumMod val="75000"/>
                  </a:schemeClr>
                </a:solidFill>
              </a:rPr>
              <a:t>Units Sold in different countries</a:t>
            </a:r>
            <a:endParaRPr lang="en-US" sz="3200" b="1" dirty="0">
              <a:solidFill>
                <a:schemeClr val="tx2">
                  <a:lumMod val="75000"/>
                </a:schemeClr>
              </a:solidFill>
            </a:endParaRPr>
          </a:p>
        </p:txBody>
      </p:sp>
      <p:pic>
        <p:nvPicPr>
          <p:cNvPr id="4" name="Content Placeholder 3"/>
          <p:cNvPicPr>
            <a:picLocks noGrp="1" noChangeAspect="1"/>
          </p:cNvPicPr>
          <p:nvPr>
            <p:ph idx="1"/>
          </p:nvPr>
        </p:nvPicPr>
        <p:blipFill>
          <a:blip r:embed="rId1"/>
          <a:stretch>
            <a:fillRect/>
          </a:stretch>
        </p:blipFill>
        <p:spPr>
          <a:xfrm>
            <a:off x="1378634" y="868514"/>
            <a:ext cx="9147239" cy="568451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84209" y="215153"/>
            <a:ext cx="3348111" cy="530435"/>
          </a:xfrm>
        </p:spPr>
        <p:txBody>
          <a:bodyPr>
            <a:normAutofit/>
          </a:bodyPr>
          <a:lstStyle/>
          <a:p>
            <a:r>
              <a:rPr lang="en-IN" sz="3200" dirty="0">
                <a:solidFill>
                  <a:srgbClr val="00B050"/>
                </a:solidFill>
                <a:latin typeface="Arial Rounded MT Bold" panose="020F0704030504030204" pitchFamily="34" charset="0"/>
              </a:rPr>
              <a:t>FINAL</a:t>
            </a:r>
            <a:r>
              <a:rPr lang="en-IN" sz="3200" dirty="0">
                <a:solidFill>
                  <a:srgbClr val="00B050"/>
                </a:solidFill>
              </a:rPr>
              <a:t> </a:t>
            </a:r>
            <a:r>
              <a:rPr lang="en-IN" sz="3200" dirty="0">
                <a:solidFill>
                  <a:srgbClr val="00B050"/>
                </a:solidFill>
                <a:latin typeface="Arial Rounded MT Bold" panose="020F0704030504030204" pitchFamily="34" charset="0"/>
              </a:rPr>
              <a:t>REPORT</a:t>
            </a:r>
            <a:endParaRPr lang="en-IN" sz="3200" dirty="0">
              <a:solidFill>
                <a:srgbClr val="00B050"/>
              </a:solidFill>
              <a:latin typeface="Arial Rounded MT Bold" panose="020F0704030504030204" pitchFamily="34" charset="0"/>
            </a:endParaRPr>
          </a:p>
        </p:txBody>
      </p:sp>
      <p:pic>
        <p:nvPicPr>
          <p:cNvPr id="7" name="Picture 6"/>
          <p:cNvPicPr>
            <a:picLocks noChangeAspect="1"/>
          </p:cNvPicPr>
          <p:nvPr/>
        </p:nvPicPr>
        <p:blipFill>
          <a:blip r:embed="rId1"/>
          <a:stretch>
            <a:fillRect/>
          </a:stretch>
        </p:blipFill>
        <p:spPr>
          <a:xfrm>
            <a:off x="712938" y="744297"/>
            <a:ext cx="10766123" cy="589855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2" y="452718"/>
            <a:ext cx="10272900" cy="838200"/>
          </a:xfrm>
        </p:spPr>
        <p:txBody>
          <a:bodyPr>
            <a:normAutofit fontScale="90000"/>
          </a:bodyPr>
          <a:lstStyle/>
          <a:p>
            <a:r>
              <a:rPr lang="en-IN" dirty="0">
                <a:solidFill>
                  <a:srgbClr val="00B050"/>
                </a:solidFill>
                <a:latin typeface="Arial Rounded MT Bold" panose="020F0704030504030204" pitchFamily="34" charset="0"/>
              </a:rPr>
              <a:t>KEY PERFORMANCE INDICATOR (KPI) </a:t>
            </a:r>
            <a:endParaRPr lang="en-IN" dirty="0">
              <a:solidFill>
                <a:srgbClr val="00B050"/>
              </a:solidFill>
              <a:latin typeface="Arial Rounded MT Bold" panose="020F0704030504030204" pitchFamily="34" charset="0"/>
            </a:endParaRPr>
          </a:p>
        </p:txBody>
      </p:sp>
      <p:sp>
        <p:nvSpPr>
          <p:cNvPr id="3" name="Content Placeholder 2"/>
          <p:cNvSpPr>
            <a:spLocks noGrp="1"/>
          </p:cNvSpPr>
          <p:nvPr>
            <p:ph idx="1"/>
          </p:nvPr>
        </p:nvSpPr>
        <p:spPr>
          <a:xfrm>
            <a:off x="1103312" y="2052918"/>
            <a:ext cx="8946541" cy="4455458"/>
          </a:xfrm>
        </p:spPr>
        <p:txBody>
          <a:bodyPr>
            <a:noAutofit/>
          </a:bodyPr>
          <a:lstStyle/>
          <a:p>
            <a:pPr marL="0" indent="0">
              <a:buNone/>
            </a:pPr>
            <a:r>
              <a:rPr lang="en-US" sz="2400" dirty="0">
                <a:latin typeface="Verdana" panose="020B0604030504040204" pitchFamily="34" charset="0"/>
                <a:ea typeface="Verdana" panose="020B0604030504040204" pitchFamily="34" charset="0"/>
              </a:rPr>
              <a:t>1. Unit Profit of Items</a:t>
            </a:r>
            <a:endParaRPr lang="en-US" sz="2400" dirty="0">
              <a:latin typeface="Verdana" panose="020B0604030504040204" pitchFamily="34" charset="0"/>
              <a:ea typeface="Verdana" panose="020B0604030504040204" pitchFamily="34" charset="0"/>
            </a:endParaRPr>
          </a:p>
          <a:p>
            <a:pPr marL="0" indent="0">
              <a:buNone/>
            </a:pPr>
            <a:r>
              <a:rPr lang="en-US" sz="2400" dirty="0">
                <a:latin typeface="Verdana" panose="020B0604030504040204" pitchFamily="34" charset="0"/>
                <a:ea typeface="Verdana" panose="020B0604030504040204" pitchFamily="34" charset="0"/>
              </a:rPr>
              <a:t>2. Units Sold by Items, regions</a:t>
            </a:r>
            <a:endParaRPr lang="en-US" sz="2400" dirty="0">
              <a:latin typeface="Verdana" panose="020B0604030504040204" pitchFamily="34" charset="0"/>
              <a:ea typeface="Verdana" panose="020B0604030504040204" pitchFamily="34" charset="0"/>
            </a:endParaRPr>
          </a:p>
          <a:p>
            <a:pPr marL="0" indent="0">
              <a:buNone/>
            </a:pPr>
            <a:r>
              <a:rPr lang="en-US" sz="2400" dirty="0">
                <a:latin typeface="Verdana" panose="020B0604030504040204" pitchFamily="34" charset="0"/>
                <a:ea typeface="Verdana" panose="020B0604030504040204" pitchFamily="34" charset="0"/>
              </a:rPr>
              <a:t>3. Total Profit by Year, Month, Yearly Months</a:t>
            </a:r>
            <a:endParaRPr lang="en-US" sz="2400" dirty="0">
              <a:latin typeface="Verdana" panose="020B0604030504040204" pitchFamily="34" charset="0"/>
              <a:ea typeface="Verdana" panose="020B060403050404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5931" y="412068"/>
            <a:ext cx="8077054" cy="570031"/>
          </a:xfrm>
        </p:spPr>
        <p:txBody>
          <a:bodyPr>
            <a:normAutofit fontScale="90000"/>
          </a:bodyPr>
          <a:lstStyle/>
          <a:p>
            <a:r>
              <a:rPr lang="en-IN" dirty="0">
                <a:solidFill>
                  <a:srgbClr val="00B050"/>
                </a:solidFill>
                <a:latin typeface="Arial Rounded MT Bold" panose="020F0704030504030204" pitchFamily="34" charset="0"/>
              </a:rPr>
              <a:t>CONCLUSION</a:t>
            </a:r>
            <a:endParaRPr lang="en-IN" dirty="0">
              <a:solidFill>
                <a:srgbClr val="00B050"/>
              </a:solidFill>
            </a:endParaRPr>
          </a:p>
        </p:txBody>
      </p:sp>
      <p:sp>
        <p:nvSpPr>
          <p:cNvPr id="3" name="Content Placeholder 2"/>
          <p:cNvSpPr>
            <a:spLocks noGrp="1"/>
          </p:cNvSpPr>
          <p:nvPr>
            <p:ph idx="1"/>
          </p:nvPr>
        </p:nvSpPr>
        <p:spPr>
          <a:xfrm>
            <a:off x="340658" y="1196943"/>
            <a:ext cx="11510683" cy="5665694"/>
          </a:xfrm>
        </p:spPr>
        <p:txBody>
          <a:bodyPr>
            <a:normAutofit fontScale="92500" lnSpcReduction="20000"/>
          </a:bodyPr>
          <a:lstStyle/>
          <a:p>
            <a:pPr>
              <a:buFont typeface="Arial" panose="020B0604020202020204" pitchFamily="34" charset="0"/>
              <a:buChar char="•"/>
            </a:pPr>
            <a:r>
              <a:rPr lang="en-IN" sz="2400" dirty="0"/>
              <a:t>Maximum total profit appears in months Feb and Nov , and least in Mar and Aug</a:t>
            </a:r>
            <a:endParaRPr lang="en-IN" sz="2400" dirty="0"/>
          </a:p>
          <a:p>
            <a:pPr>
              <a:buFont typeface="Arial" panose="020B0604020202020204" pitchFamily="34" charset="0"/>
              <a:buChar char="•"/>
            </a:pPr>
            <a:endParaRPr lang="en-IN" sz="2400" dirty="0"/>
          </a:p>
          <a:p>
            <a:pPr>
              <a:buFont typeface="Arial" panose="020B0604020202020204" pitchFamily="34" charset="0"/>
              <a:buChar char="•"/>
            </a:pPr>
            <a:r>
              <a:rPr lang="en-IN" sz="2400" dirty="0"/>
              <a:t>The total profit is maximum for year 2012 and least in 2011</a:t>
            </a:r>
            <a:endParaRPr lang="en-IN" sz="2400" dirty="0"/>
          </a:p>
          <a:p>
            <a:pPr marL="0" indent="0">
              <a:buNone/>
            </a:pPr>
            <a:endParaRPr lang="en-IN" sz="2400" dirty="0"/>
          </a:p>
          <a:p>
            <a:pPr>
              <a:buFont typeface="Arial" panose="020B0604020202020204" pitchFamily="34" charset="0"/>
              <a:buChar char="•"/>
            </a:pPr>
            <a:r>
              <a:rPr lang="en-IN" sz="2400" dirty="0"/>
              <a:t>Most profitable item is cosmetics and least profitable are food items such as Fruits, beverages and meat.</a:t>
            </a:r>
            <a:endParaRPr lang="en-IN" sz="2400" dirty="0"/>
          </a:p>
          <a:p>
            <a:pPr>
              <a:buFont typeface="Arial" panose="020B0604020202020204" pitchFamily="34" charset="0"/>
              <a:buChar char="•"/>
            </a:pPr>
            <a:endParaRPr lang="en-IN" sz="2400" dirty="0"/>
          </a:p>
          <a:p>
            <a:pPr>
              <a:buFont typeface="Arial" panose="020B0604020202020204" pitchFamily="34" charset="0"/>
              <a:buChar char="•"/>
            </a:pPr>
            <a:r>
              <a:rPr lang="en-IN" sz="2400" dirty="0"/>
              <a:t>Most of the item types are Clothes, Cosmetics and Office Supplies</a:t>
            </a:r>
            <a:endParaRPr lang="en-IN" sz="2400" dirty="0"/>
          </a:p>
          <a:p>
            <a:endParaRPr lang="en-IN" sz="2400" dirty="0"/>
          </a:p>
          <a:p>
            <a:pPr>
              <a:buFont typeface="Arial" panose="020B0604020202020204" pitchFamily="34" charset="0"/>
              <a:buChar char="•"/>
            </a:pPr>
            <a:r>
              <a:rPr lang="en-IN" sz="2400" dirty="0"/>
              <a:t>The most units are sold in regions Sub-Saharan Africa (37) and Europe (24).</a:t>
            </a:r>
            <a:endParaRPr lang="en-IN" sz="2400" dirty="0"/>
          </a:p>
          <a:p>
            <a:pPr marL="0" indent="0">
              <a:buNone/>
            </a:pPr>
            <a:endParaRPr lang="en-IN" sz="2400" dirty="0"/>
          </a:p>
          <a:p>
            <a:pPr>
              <a:buFont typeface="Arial" panose="020B0604020202020204" pitchFamily="34" charset="0"/>
              <a:buChar char="•"/>
            </a:pPr>
            <a:r>
              <a:rPr lang="en-IN" sz="2400" dirty="0"/>
              <a:t>Most of the shipping is happening on Saturdays and Wednesdays and least on Sundays</a:t>
            </a:r>
            <a:endParaRPr lang="en-IN" sz="2400" dirty="0"/>
          </a:p>
          <a:p>
            <a:pPr>
              <a:buFont typeface="Arial" panose="020B0604020202020204" pitchFamily="34" charset="0"/>
              <a:buChar char="•"/>
            </a:pPr>
            <a:endParaRPr lang="en-IN" sz="2400" dirty="0"/>
          </a:p>
          <a:p>
            <a:pPr marL="0" indent="0">
              <a:buNone/>
            </a:pPr>
            <a:r>
              <a:rPr lang="en-IN" sz="2400" dirty="0"/>
              <a:t>               </a:t>
            </a:r>
            <a:endParaRPr lang="en-US" sz="2400" dirty="0">
              <a:latin typeface="Verdana" panose="020B0604030504040204" pitchFamily="34" charset="0"/>
              <a:ea typeface="Verdana" panose="020B060403050404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6800" y="642594"/>
            <a:ext cx="10058400" cy="1371600"/>
          </a:xfrm>
        </p:spPr>
        <p:txBody>
          <a:bodyPr>
            <a:normAutofit/>
          </a:bodyPr>
          <a:lstStyle/>
          <a:p>
            <a:pPr algn="ctr"/>
            <a:r>
              <a:rPr lang="en-IN" dirty="0">
                <a:latin typeface="Arial Rounded MT Bold" panose="020F0704030504030204" pitchFamily="34" charset="0"/>
              </a:rPr>
              <a:t>PROJECT DETAIL</a:t>
            </a:r>
            <a:endParaRPr lang="en-IN" dirty="0">
              <a:latin typeface="Arial Rounded MT Bold" panose="020F0704030504030204" pitchFamily="34" charset="0"/>
            </a:endParaRPr>
          </a:p>
        </p:txBody>
      </p:sp>
      <p:graphicFrame>
        <p:nvGraphicFramePr>
          <p:cNvPr id="19" name="Table 4"/>
          <p:cNvGraphicFramePr>
            <a:graphicFrameLocks noGrp="1"/>
          </p:cNvGraphicFramePr>
          <p:nvPr>
            <p:ph idx="1"/>
          </p:nvPr>
        </p:nvGraphicFramePr>
        <p:xfrm>
          <a:off x="1066800" y="2498755"/>
          <a:ext cx="10058401" cy="3348231"/>
        </p:xfrm>
        <a:graphic>
          <a:graphicData uri="http://schemas.openxmlformats.org/drawingml/2006/table">
            <a:tbl>
              <a:tblPr firstRow="1" bandRow="1">
                <a:noFill/>
                <a:tableStyleId>{616DA210-FB5B-4158-B5E0-FEB733F419BA}</a:tableStyleId>
              </a:tblPr>
              <a:tblGrid>
                <a:gridCol w="4947447"/>
                <a:gridCol w="5110954"/>
              </a:tblGrid>
              <a:tr h="586906">
                <a:tc>
                  <a:txBody>
                    <a:bodyPr/>
                    <a:lstStyle/>
                    <a:p>
                      <a:pPr algn="ctr"/>
                      <a:r>
                        <a:rPr lang="en-US" sz="2300" b="0" cap="none" spc="60">
                          <a:solidFill>
                            <a:schemeClr val="bg1"/>
                          </a:solidFill>
                        </a:rPr>
                        <a:t>Project Title</a:t>
                      </a:r>
                      <a:endParaRPr lang="en-IN" sz="2300" b="0" cap="none" spc="60">
                        <a:solidFill>
                          <a:schemeClr val="bg1"/>
                        </a:solidFill>
                      </a:endParaRPr>
                    </a:p>
                  </a:txBody>
                  <a:tcPr marL="132617" marR="132617" marT="132617" marB="66308" anchor="ctr">
                    <a:lnL w="12700" cmpd="sng">
                      <a:noFill/>
                    </a:lnL>
                    <a:lnR w="12700" cmpd="sng">
                      <a:noFill/>
                    </a:lnR>
                    <a:lnT w="19050" cap="flat" cmpd="sng" algn="ctr">
                      <a:noFill/>
                      <a:prstDash val="solid"/>
                    </a:lnT>
                    <a:lnB w="38100" cmpd="sng">
                      <a:noFill/>
                    </a:lnB>
                    <a:solidFill>
                      <a:schemeClr val="accent1"/>
                    </a:solidFill>
                  </a:tcPr>
                </a:tc>
                <a:tc>
                  <a:txBody>
                    <a:bodyPr/>
                    <a:lstStyle/>
                    <a:p>
                      <a:r>
                        <a:rPr lang="en-IN" sz="2300" b="0" cap="none" spc="60" dirty="0">
                          <a:solidFill>
                            <a:schemeClr val="bg1"/>
                          </a:solidFill>
                        </a:rPr>
                        <a:t>Analysing Amazon Sales data</a:t>
                      </a:r>
                      <a:endParaRPr lang="en-IN" sz="2300" b="0" cap="none" spc="60" dirty="0">
                        <a:solidFill>
                          <a:schemeClr val="bg1"/>
                        </a:solidFill>
                      </a:endParaRPr>
                    </a:p>
                  </a:txBody>
                  <a:tcPr marL="132617" marR="132617" marT="132617" marB="66308" anchor="ctr">
                    <a:lnL w="12700" cmpd="sng">
                      <a:noFill/>
                    </a:lnL>
                    <a:lnR w="12700" cmpd="sng">
                      <a:noFill/>
                    </a:lnR>
                    <a:lnT w="19050" cap="flat" cmpd="sng" algn="ctr">
                      <a:noFill/>
                      <a:prstDash val="solid"/>
                    </a:lnT>
                    <a:lnB w="38100" cmpd="sng">
                      <a:noFill/>
                    </a:lnB>
                    <a:solidFill>
                      <a:schemeClr val="accent1"/>
                    </a:solidFill>
                  </a:tcPr>
                </a:tc>
              </a:tr>
              <a:tr h="552265">
                <a:tc>
                  <a:txBody>
                    <a:bodyPr/>
                    <a:lstStyle/>
                    <a:p>
                      <a:pPr algn="ctr"/>
                      <a:r>
                        <a:rPr lang="en-IN" sz="2000" cap="none" spc="0">
                          <a:solidFill>
                            <a:schemeClr val="tx1"/>
                          </a:solidFill>
                        </a:rPr>
                        <a:t>Technology</a:t>
                      </a:r>
                      <a:endParaRPr lang="en-IN" sz="2000" cap="none" spc="0">
                        <a:solidFill>
                          <a:schemeClr val="tx1"/>
                        </a:solidFill>
                      </a:endParaRPr>
                    </a:p>
                  </a:txBody>
                  <a:tcPr marL="132617" marR="132617" marT="132617" marB="66308">
                    <a:lnL w="12700" cmpd="sng">
                      <a:noFill/>
                      <a:prstDash val="solid"/>
                    </a:lnL>
                    <a:lnR w="12700" cmpd="sng">
                      <a:noFill/>
                      <a:prstDash val="solid"/>
                    </a:lnR>
                    <a:lnT w="38100" cmpd="sng">
                      <a:noFill/>
                    </a:lnT>
                    <a:lnB w="12700" cap="flat" cmpd="sng" algn="ctr">
                      <a:noFill/>
                      <a:prstDash val="solid"/>
                    </a:lnB>
                    <a:noFill/>
                  </a:tcPr>
                </a:tc>
                <a:tc>
                  <a:txBody>
                    <a:bodyPr/>
                    <a:lstStyle/>
                    <a:p>
                      <a:r>
                        <a:rPr lang="en-IN" sz="2000" cap="none" spc="0">
                          <a:solidFill>
                            <a:schemeClr val="tx1"/>
                          </a:solidFill>
                        </a:rPr>
                        <a:t>Business Intelligence</a:t>
                      </a:r>
                      <a:endParaRPr lang="en-IN" sz="2000" kern="1200" cap="none" spc="0">
                        <a:solidFill>
                          <a:schemeClr val="tx1"/>
                        </a:solidFill>
                        <a:latin typeface="+mn-lt"/>
                        <a:ea typeface="+mn-ea"/>
                        <a:cs typeface="+mn-cs"/>
                      </a:endParaRPr>
                    </a:p>
                  </a:txBody>
                  <a:tcPr marL="132617" marR="132617" marT="132617" marB="66308">
                    <a:lnL w="12700" cmpd="sng">
                      <a:noFill/>
                      <a:prstDash val="solid"/>
                    </a:lnL>
                    <a:lnR w="12700" cmpd="sng">
                      <a:noFill/>
                      <a:prstDash val="solid"/>
                    </a:lnR>
                    <a:lnT w="38100" cmpd="sng">
                      <a:noFill/>
                    </a:lnT>
                    <a:lnB w="12700" cap="flat" cmpd="sng" algn="ctr">
                      <a:noFill/>
                      <a:prstDash val="solid"/>
                    </a:lnB>
                    <a:noFill/>
                  </a:tcPr>
                </a:tc>
              </a:tr>
              <a:tr h="552265">
                <a:tc>
                  <a:txBody>
                    <a:bodyPr/>
                    <a:lstStyle/>
                    <a:p>
                      <a:pPr algn="ctr"/>
                      <a:r>
                        <a:rPr lang="en-IN" sz="2000" cap="none" spc="0">
                          <a:solidFill>
                            <a:schemeClr val="tx1"/>
                          </a:solidFill>
                        </a:rPr>
                        <a:t>Domain</a:t>
                      </a:r>
                      <a:endParaRPr lang="en-IN" sz="2000" cap="none" spc="0">
                        <a:solidFill>
                          <a:schemeClr val="tx1"/>
                        </a:solidFill>
                      </a:endParaRPr>
                    </a:p>
                  </a:txBody>
                  <a:tcPr marL="132617" marR="132617" marT="132617" marB="66308">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IN" sz="2000" cap="none" spc="0">
                          <a:solidFill>
                            <a:schemeClr val="tx1"/>
                          </a:solidFill>
                        </a:rPr>
                        <a:t>E- commerce</a:t>
                      </a:r>
                      <a:endParaRPr lang="en-IN" sz="2000" cap="none" spc="0">
                        <a:solidFill>
                          <a:schemeClr val="tx1"/>
                        </a:solidFill>
                      </a:endParaRPr>
                    </a:p>
                  </a:txBody>
                  <a:tcPr marL="132617" marR="132617" marT="132617" marB="66308">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r>
              <a:tr h="552265">
                <a:tc>
                  <a:txBody>
                    <a:bodyPr/>
                    <a:lstStyle/>
                    <a:p>
                      <a:pPr algn="ctr"/>
                      <a:r>
                        <a:rPr lang="en-IN" sz="2000" cap="none" spc="0">
                          <a:solidFill>
                            <a:schemeClr val="tx1"/>
                          </a:solidFill>
                        </a:rPr>
                        <a:t>Project Difficulty level</a:t>
                      </a:r>
                      <a:endParaRPr lang="en-IN" sz="2000" cap="none" spc="0">
                        <a:solidFill>
                          <a:schemeClr val="tx1"/>
                        </a:solidFill>
                      </a:endParaRPr>
                    </a:p>
                  </a:txBody>
                  <a:tcPr marL="132617" marR="132617" marT="132617" marB="66308">
                    <a:lnL w="12700" cmpd="sng">
                      <a:noFill/>
                      <a:prstDash val="solid"/>
                    </a:lnL>
                    <a:lnR w="12700" cmpd="sng">
                      <a:noFill/>
                      <a:prstDash val="solid"/>
                    </a:lnR>
                    <a:lnT w="12700" cmpd="sng">
                      <a:noFill/>
                      <a:prstDash val="solid"/>
                    </a:lnT>
                    <a:lnB w="12700" cap="flat" cmpd="sng" algn="ctr">
                      <a:noFill/>
                      <a:prstDash val="solid"/>
                    </a:lnB>
                    <a:noFill/>
                  </a:tcPr>
                </a:tc>
                <a:tc>
                  <a:txBody>
                    <a:bodyPr/>
                    <a:lstStyle/>
                    <a:p>
                      <a:r>
                        <a:rPr lang="en-IN" sz="2000" cap="none" spc="0">
                          <a:solidFill>
                            <a:schemeClr val="tx1"/>
                          </a:solidFill>
                        </a:rPr>
                        <a:t>Advanced </a:t>
                      </a:r>
                      <a:endParaRPr lang="en-IN" sz="2000" cap="none" spc="0">
                        <a:solidFill>
                          <a:schemeClr val="tx1"/>
                        </a:solidFill>
                      </a:endParaRPr>
                    </a:p>
                  </a:txBody>
                  <a:tcPr marL="132617" marR="132617" marT="132617" marB="66308">
                    <a:lnL w="12700" cmpd="sng">
                      <a:noFill/>
                      <a:prstDash val="solid"/>
                    </a:lnL>
                    <a:lnR w="12700" cmpd="sng">
                      <a:noFill/>
                      <a:prstDash val="solid"/>
                    </a:lnR>
                    <a:lnT w="12700" cmpd="sng">
                      <a:noFill/>
                      <a:prstDash val="solid"/>
                    </a:lnT>
                    <a:lnB w="12700" cap="flat" cmpd="sng" algn="ctr">
                      <a:noFill/>
                      <a:prstDash val="solid"/>
                    </a:lnB>
                    <a:noFill/>
                  </a:tcPr>
                </a:tc>
              </a:tr>
              <a:tr h="552265">
                <a:tc>
                  <a:txBody>
                    <a:bodyPr/>
                    <a:lstStyle/>
                    <a:p>
                      <a:pPr algn="ctr"/>
                      <a:r>
                        <a:rPr lang="en-IN" sz="2000" cap="none" spc="0">
                          <a:solidFill>
                            <a:schemeClr val="tx1"/>
                          </a:solidFill>
                        </a:rPr>
                        <a:t>Programming Language Used</a:t>
                      </a:r>
                      <a:endParaRPr lang="en-IN" sz="2000" cap="none" spc="0">
                        <a:solidFill>
                          <a:schemeClr val="tx1"/>
                        </a:solidFill>
                      </a:endParaRPr>
                    </a:p>
                  </a:txBody>
                  <a:tcPr marL="132617" marR="132617" marT="132617" marB="66308">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IN" sz="2000" cap="none" spc="0">
                          <a:solidFill>
                            <a:schemeClr val="tx1"/>
                          </a:solidFill>
                        </a:rPr>
                        <a:t>Python</a:t>
                      </a:r>
                      <a:endParaRPr lang="en-IN" sz="2000" cap="none" spc="0">
                        <a:solidFill>
                          <a:schemeClr val="tx1"/>
                        </a:solidFill>
                      </a:endParaRPr>
                    </a:p>
                  </a:txBody>
                  <a:tcPr marL="132617" marR="132617" marT="132617" marB="66308">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r>
              <a:tr h="552265">
                <a:tc>
                  <a:txBody>
                    <a:bodyPr/>
                    <a:lstStyle/>
                    <a:p>
                      <a:pPr algn="ctr"/>
                      <a:r>
                        <a:rPr lang="en-IN" sz="2000" cap="none" spc="0">
                          <a:solidFill>
                            <a:schemeClr val="tx1"/>
                          </a:solidFill>
                        </a:rPr>
                        <a:t>Tools Used </a:t>
                      </a:r>
                      <a:endParaRPr lang="en-IN" sz="2000" cap="none" spc="0">
                        <a:solidFill>
                          <a:schemeClr val="tx1"/>
                        </a:solidFill>
                      </a:endParaRPr>
                    </a:p>
                  </a:txBody>
                  <a:tcPr marL="132617" marR="132617" marT="132617" marB="66308">
                    <a:lnL w="12700" cmpd="sng">
                      <a:noFill/>
                      <a:prstDash val="solid"/>
                    </a:lnL>
                    <a:lnR w="12700" cmpd="sng">
                      <a:noFill/>
                      <a:prstDash val="solid"/>
                    </a:lnR>
                    <a:lnT w="12700" cmpd="sng">
                      <a:noFill/>
                      <a:prstDash val="solid"/>
                    </a:lnT>
                    <a:lnB w="12700" cmpd="sng">
                      <a:noFill/>
                      <a:prstDash val="solid"/>
                    </a:lnB>
                    <a:noFill/>
                  </a:tcPr>
                </a:tc>
                <a:tc>
                  <a:txBody>
                    <a:bodyPr/>
                    <a:lstStyle/>
                    <a:p>
                      <a:r>
                        <a:rPr lang="en-US" sz="2000" cap="none" spc="0" dirty="0" err="1">
                          <a:solidFill>
                            <a:schemeClr val="tx1"/>
                          </a:solidFill>
                        </a:rPr>
                        <a:t>Jupyter</a:t>
                      </a:r>
                      <a:r>
                        <a:rPr lang="en-US" sz="2000" cap="none" spc="0" dirty="0">
                          <a:solidFill>
                            <a:schemeClr val="tx1"/>
                          </a:solidFill>
                        </a:rPr>
                        <a:t> Notebook, Tableau </a:t>
                      </a:r>
                      <a:endParaRPr lang="en-IN" sz="2000" cap="none" spc="0" dirty="0">
                        <a:solidFill>
                          <a:schemeClr val="tx1"/>
                        </a:solidFill>
                      </a:endParaRPr>
                    </a:p>
                  </a:txBody>
                  <a:tcPr marL="132617" marR="132617" marT="132617" marB="66308">
                    <a:lnL w="12700" cmpd="sng">
                      <a:noFill/>
                      <a:prstDash val="solid"/>
                    </a:lnL>
                    <a:lnR w="12700" cmpd="sng">
                      <a:noFill/>
                      <a:prstDash val="solid"/>
                    </a:lnR>
                    <a:lnT w="12700" cmpd="sng">
                      <a:noFill/>
                      <a:prstDash val="solid"/>
                    </a:lnT>
                    <a:lnB w="12700" cmpd="sng">
                      <a:noFill/>
                      <a:prstDash val="solid"/>
                    </a:lnB>
                    <a:noFill/>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2356" y="391047"/>
            <a:ext cx="4454652" cy="481311"/>
          </a:xfrm>
        </p:spPr>
        <p:txBody>
          <a:bodyPr>
            <a:normAutofit fontScale="90000"/>
          </a:bodyPr>
          <a:lstStyle/>
          <a:p>
            <a:r>
              <a:rPr lang="en-IN" dirty="0">
                <a:solidFill>
                  <a:srgbClr val="00B050"/>
                </a:solidFill>
                <a:latin typeface="Arial Rounded MT Bold" panose="020F0704030504030204" pitchFamily="34" charset="0"/>
              </a:rPr>
              <a:t>Q &amp; A </a:t>
            </a:r>
            <a:endParaRPr lang="en-IN" dirty="0">
              <a:solidFill>
                <a:srgbClr val="00B050"/>
              </a:solidFill>
              <a:latin typeface="Arial Rounded MT Bold" panose="020F0704030504030204" pitchFamily="34" charset="0"/>
            </a:endParaRPr>
          </a:p>
        </p:txBody>
      </p:sp>
      <p:sp>
        <p:nvSpPr>
          <p:cNvPr id="3" name="Content Placeholder 2"/>
          <p:cNvSpPr>
            <a:spLocks noGrp="1"/>
          </p:cNvSpPr>
          <p:nvPr>
            <p:ph idx="1"/>
          </p:nvPr>
        </p:nvSpPr>
        <p:spPr>
          <a:xfrm>
            <a:off x="273268" y="968188"/>
            <a:ext cx="11918731" cy="5719482"/>
          </a:xfrm>
        </p:spPr>
        <p:txBody>
          <a:bodyPr>
            <a:noAutofit/>
          </a:bodyPr>
          <a:lstStyle/>
          <a:p>
            <a:pPr marL="0" indent="0">
              <a:lnSpc>
                <a:spcPct val="150000"/>
              </a:lnSpc>
              <a:buNone/>
            </a:pPr>
            <a:r>
              <a:rPr lang="en-US" sz="1800" b="1" dirty="0">
                <a:solidFill>
                  <a:srgbClr val="FFFF00"/>
                </a:solidFill>
                <a:latin typeface="Verdana" panose="020B0604030504040204" pitchFamily="34" charset="0"/>
                <a:ea typeface="Verdana" panose="020B0604030504040204" pitchFamily="34" charset="0"/>
              </a:rPr>
              <a:t>Q1) What’s the source of data?</a:t>
            </a:r>
            <a:endParaRPr lang="en-US" sz="1800" b="1" dirty="0">
              <a:solidFill>
                <a:srgbClr val="FFFF00"/>
              </a:solidFill>
              <a:latin typeface="Verdana" panose="020B0604030504040204" pitchFamily="34" charset="0"/>
              <a:ea typeface="Verdana" panose="020B0604030504040204" pitchFamily="34" charset="0"/>
            </a:endParaRPr>
          </a:p>
          <a:p>
            <a:pPr marL="0" indent="0">
              <a:lnSpc>
                <a:spcPct val="150000"/>
              </a:lnSpc>
              <a:buNone/>
            </a:pPr>
            <a:r>
              <a:rPr lang="en-US" sz="1800" dirty="0">
                <a:latin typeface="Verdana" panose="020B0604030504040204" pitchFamily="34" charset="0"/>
                <a:ea typeface="Verdana" panose="020B0604030504040204" pitchFamily="34" charset="0"/>
              </a:rPr>
              <a:t>Ans) The Dataset was taken from iNeuron’s Provided Project Description Document. </a:t>
            </a:r>
            <a:r>
              <a:rPr lang="en-US" dirty="0">
                <a:latin typeface="Verdana" panose="020B0604030504040204" pitchFamily="34" charset="0"/>
                <a:ea typeface="Verdana" panose="020B0604030504040204" pitchFamily="34" charset="0"/>
                <a:hlinkClick r:id="rId1"/>
              </a:rPr>
              <a:t>https://drive.google.com/drive/folders/1FkmFVL8wlJmQWP1z52TD8PlhOJhitTyI?usp=s</a:t>
            </a:r>
            <a:endParaRPr lang="en-US" dirty="0">
              <a:latin typeface="Verdana" panose="020B0604030504040204" pitchFamily="34" charset="0"/>
              <a:ea typeface="Verdana" panose="020B0604030504040204" pitchFamily="34" charset="0"/>
            </a:endParaRPr>
          </a:p>
          <a:p>
            <a:pPr marL="0" indent="0">
              <a:lnSpc>
                <a:spcPct val="150000"/>
              </a:lnSpc>
              <a:buNone/>
            </a:pPr>
            <a:r>
              <a:rPr lang="en-US" sz="1800" b="1" dirty="0">
                <a:solidFill>
                  <a:srgbClr val="FFFF00"/>
                </a:solidFill>
                <a:latin typeface="Verdana" panose="020B0604030504040204" pitchFamily="34" charset="0"/>
                <a:ea typeface="Verdana" panose="020B0604030504040204" pitchFamily="34" charset="0"/>
              </a:rPr>
              <a:t>Q2) What was the type of data?</a:t>
            </a:r>
            <a:endParaRPr lang="en-US" sz="1800" b="1" dirty="0">
              <a:solidFill>
                <a:srgbClr val="FFFF00"/>
              </a:solidFill>
              <a:latin typeface="Verdana" panose="020B0604030504040204" pitchFamily="34" charset="0"/>
              <a:ea typeface="Verdana" panose="020B0604030504040204" pitchFamily="34" charset="0"/>
            </a:endParaRPr>
          </a:p>
          <a:p>
            <a:pPr marL="0" indent="0">
              <a:lnSpc>
                <a:spcPct val="150000"/>
              </a:lnSpc>
              <a:buNone/>
            </a:pPr>
            <a:r>
              <a:rPr lang="en-US" sz="1800" dirty="0">
                <a:latin typeface="Verdana" panose="020B0604030504040204" pitchFamily="34" charset="0"/>
                <a:ea typeface="Verdana" panose="020B0604030504040204" pitchFamily="34" charset="0"/>
              </a:rPr>
              <a:t> Ans) The data was the combination of numerical and Categorical values.</a:t>
            </a:r>
            <a:endParaRPr lang="en-US" sz="1800" dirty="0">
              <a:latin typeface="Verdana" panose="020B0604030504040204" pitchFamily="34" charset="0"/>
              <a:ea typeface="Verdana" panose="020B0604030504040204" pitchFamily="34" charset="0"/>
            </a:endParaRPr>
          </a:p>
          <a:p>
            <a:pPr marL="0" indent="0">
              <a:lnSpc>
                <a:spcPct val="150000"/>
              </a:lnSpc>
              <a:buNone/>
            </a:pPr>
            <a:r>
              <a:rPr lang="en-US" sz="1800" dirty="0">
                <a:latin typeface="Verdana" panose="020B0604030504040204" pitchFamily="34" charset="0"/>
                <a:ea typeface="Verdana" panose="020B0604030504040204" pitchFamily="34" charset="0"/>
              </a:rPr>
              <a:t> </a:t>
            </a:r>
            <a:r>
              <a:rPr lang="en-US" sz="1800" b="1" dirty="0">
                <a:solidFill>
                  <a:srgbClr val="FFFF00"/>
                </a:solidFill>
                <a:latin typeface="Verdana" panose="020B0604030504040204" pitchFamily="34" charset="0"/>
                <a:ea typeface="Verdana" panose="020B0604030504040204" pitchFamily="34" charset="0"/>
              </a:rPr>
              <a:t>Q 3) What’s the complete flow you followed in this Project?</a:t>
            </a:r>
            <a:endParaRPr lang="en-US" sz="1800" b="1" dirty="0">
              <a:solidFill>
                <a:srgbClr val="FFFF00"/>
              </a:solidFill>
              <a:latin typeface="Verdana" panose="020B0604030504040204" pitchFamily="34" charset="0"/>
              <a:ea typeface="Verdana" panose="020B0604030504040204" pitchFamily="34" charset="0"/>
            </a:endParaRPr>
          </a:p>
          <a:p>
            <a:pPr marL="0" indent="0">
              <a:lnSpc>
                <a:spcPct val="150000"/>
              </a:lnSpc>
              <a:buNone/>
            </a:pPr>
            <a:r>
              <a:rPr lang="en-US" sz="1800" dirty="0">
                <a:latin typeface="Verdana" panose="020B0604030504040204" pitchFamily="34" charset="0"/>
                <a:ea typeface="Verdana" panose="020B0604030504040204" pitchFamily="34" charset="0"/>
              </a:rPr>
              <a:t> Ans) Refer slide 5th for better Understanding</a:t>
            </a:r>
            <a:endParaRPr lang="en-US" sz="1800" dirty="0">
              <a:latin typeface="Verdana" panose="020B0604030504040204" pitchFamily="34" charset="0"/>
              <a:ea typeface="Verdana" panose="020B0604030504040204" pitchFamily="34" charset="0"/>
            </a:endParaRPr>
          </a:p>
          <a:p>
            <a:pPr marL="0" indent="0">
              <a:lnSpc>
                <a:spcPct val="150000"/>
              </a:lnSpc>
              <a:buNone/>
            </a:pPr>
            <a:r>
              <a:rPr lang="en-US" sz="1800" dirty="0">
                <a:latin typeface="Verdana" panose="020B0604030504040204" pitchFamily="34" charset="0"/>
                <a:ea typeface="Verdana" panose="020B0604030504040204" pitchFamily="34" charset="0"/>
              </a:rPr>
              <a:t> </a:t>
            </a:r>
            <a:r>
              <a:rPr lang="en-US" sz="1800" b="1" dirty="0">
                <a:solidFill>
                  <a:srgbClr val="FFFF00"/>
                </a:solidFill>
                <a:latin typeface="Verdana" panose="020B0604030504040204" pitchFamily="34" charset="0"/>
                <a:ea typeface="Verdana" panose="020B0604030504040204" pitchFamily="34" charset="0"/>
              </a:rPr>
              <a:t>Q4) What techniques were you using for data?</a:t>
            </a:r>
            <a:endParaRPr lang="en-US" sz="1800" b="1" dirty="0">
              <a:solidFill>
                <a:srgbClr val="FFFF00"/>
              </a:solidFill>
              <a:latin typeface="Verdana" panose="020B0604030504040204" pitchFamily="34" charset="0"/>
              <a:ea typeface="Verdana" panose="020B0604030504040204" pitchFamily="34" charset="0"/>
            </a:endParaRPr>
          </a:p>
          <a:p>
            <a:pPr marL="0" indent="0">
              <a:lnSpc>
                <a:spcPct val="150000"/>
              </a:lnSpc>
              <a:buNone/>
            </a:pPr>
            <a:r>
              <a:rPr lang="en-US" sz="1800" dirty="0">
                <a:latin typeface="Verdana" panose="020B0604030504040204" pitchFamily="34" charset="0"/>
                <a:ea typeface="Verdana" panose="020B0604030504040204" pitchFamily="34" charset="0"/>
              </a:rPr>
              <a:t> Ans) - Removing unwanted attributes</a:t>
            </a:r>
            <a:endParaRPr lang="en-US" sz="1800" dirty="0">
              <a:latin typeface="Verdana" panose="020B0604030504040204" pitchFamily="34" charset="0"/>
              <a:ea typeface="Verdana" panose="020B0604030504040204" pitchFamily="34" charset="0"/>
            </a:endParaRPr>
          </a:p>
          <a:p>
            <a:pPr marL="0" indent="0">
              <a:lnSpc>
                <a:spcPct val="150000"/>
              </a:lnSpc>
              <a:buNone/>
            </a:pPr>
            <a:r>
              <a:rPr lang="en-US" sz="1800" dirty="0">
                <a:latin typeface="Verdana" panose="020B0604030504040204" pitchFamily="34" charset="0"/>
                <a:ea typeface="Verdana" panose="020B0604030504040204" pitchFamily="34" charset="0"/>
              </a:rPr>
              <a:t>        - Univariate and Bivariate Analysis</a:t>
            </a:r>
            <a:endParaRPr lang="en-US" sz="1800" dirty="0">
              <a:latin typeface="Verdana" panose="020B0604030504040204" pitchFamily="34" charset="0"/>
              <a:ea typeface="Verdana" panose="020B0604030504040204" pitchFamily="34" charset="0"/>
            </a:endParaRPr>
          </a:p>
          <a:p>
            <a:pPr marL="0" indent="0">
              <a:lnSpc>
                <a:spcPct val="150000"/>
              </a:lnSpc>
              <a:buNone/>
            </a:pPr>
            <a:r>
              <a:rPr lang="en-US" sz="1800" dirty="0">
                <a:latin typeface="Verdana" panose="020B0604030504040204" pitchFamily="34" charset="0"/>
                <a:ea typeface="Verdana" panose="020B0604030504040204" pitchFamily="34" charset="0"/>
              </a:rPr>
              <a:t>        -</a:t>
            </a:r>
            <a:r>
              <a:rPr lang="en-US" dirty="0">
                <a:latin typeface="Verdana" panose="020B0604030504040204" pitchFamily="34" charset="0"/>
                <a:ea typeface="Verdana" panose="020B0604030504040204" pitchFamily="34" charset="0"/>
              </a:rPr>
              <a:t> Adding necessary attributes</a:t>
            </a:r>
            <a:endParaRPr lang="en-US" sz="1800" dirty="0">
              <a:latin typeface="Verdana" panose="020B0604030504040204" pitchFamily="34" charset="0"/>
              <a:ea typeface="Verdana" panose="020B0604030504040204" pitchFamily="34" charset="0"/>
            </a:endParaRPr>
          </a:p>
          <a:p>
            <a:pPr marL="0" indent="0">
              <a:lnSpc>
                <a:spcPct val="150000"/>
              </a:lnSpc>
              <a:buNone/>
            </a:pPr>
            <a:r>
              <a:rPr lang="en-US" sz="1800" dirty="0">
                <a:latin typeface="Verdana" panose="020B0604030504040204" pitchFamily="34" charset="0"/>
                <a:ea typeface="Verdana" panose="020B0604030504040204" pitchFamily="34" charset="0"/>
              </a:rPr>
              <a:t>   </a:t>
            </a:r>
            <a:endParaRPr lang="en-IN" sz="1800" dirty="0">
              <a:latin typeface="Verdana" panose="020B0604030504040204" pitchFamily="34" charset="0"/>
              <a:ea typeface="Verdana" panose="020B060403050404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57048" y="399393"/>
            <a:ext cx="11634951" cy="6148552"/>
          </a:xfrm>
        </p:spPr>
        <p:txBody>
          <a:bodyPr/>
          <a:lstStyle/>
          <a:p>
            <a:pPr marL="0" indent="0">
              <a:lnSpc>
                <a:spcPct val="150000"/>
              </a:lnSpc>
              <a:buNone/>
            </a:pPr>
            <a:r>
              <a:rPr lang="en-US" sz="2000" dirty="0">
                <a:latin typeface="Verdana" panose="020B0604030504040204" pitchFamily="34" charset="0"/>
                <a:ea typeface="Verdana" panose="020B0604030504040204" pitchFamily="34" charset="0"/>
              </a:rPr>
              <a:t>     -Cleaning data and imputing if null values are present.</a:t>
            </a:r>
            <a:endParaRPr lang="en-US" sz="2000" dirty="0">
              <a:latin typeface="Verdana" panose="020B0604030504040204" pitchFamily="34" charset="0"/>
              <a:ea typeface="Verdana" panose="020B0604030504040204" pitchFamily="34" charset="0"/>
            </a:endParaRPr>
          </a:p>
          <a:p>
            <a:pPr marL="0" indent="0">
              <a:lnSpc>
                <a:spcPct val="150000"/>
              </a:lnSpc>
              <a:buNone/>
            </a:pPr>
            <a:r>
              <a:rPr lang="en-US" sz="2000" dirty="0">
                <a:latin typeface="Verdana" panose="020B0604030504040204" pitchFamily="34" charset="0"/>
                <a:ea typeface="Verdana" panose="020B0604030504040204" pitchFamily="34" charset="0"/>
              </a:rPr>
              <a:t>     -Converting Mixed Date time formats into Pandas date type.</a:t>
            </a:r>
            <a:endParaRPr lang="en-US" sz="2000" dirty="0">
              <a:latin typeface="Verdana" panose="020B0604030504040204" pitchFamily="34" charset="0"/>
              <a:ea typeface="Verdana" panose="020B0604030504040204" pitchFamily="34" charset="0"/>
            </a:endParaRPr>
          </a:p>
          <a:p>
            <a:pPr marL="0" indent="0">
              <a:lnSpc>
                <a:spcPct val="150000"/>
              </a:lnSpc>
              <a:buNone/>
            </a:pPr>
            <a:r>
              <a:rPr lang="en-US" dirty="0">
                <a:solidFill>
                  <a:srgbClr val="FFFF00"/>
                </a:solidFill>
                <a:latin typeface="Verdana" panose="020B0604030504040204" pitchFamily="34" charset="0"/>
                <a:ea typeface="Verdana" panose="020B0604030504040204" pitchFamily="34" charset="0"/>
              </a:rPr>
              <a:t>Q 6) What were the libraries that you used in Python?</a:t>
            </a:r>
            <a:endParaRPr lang="en-US" dirty="0">
              <a:solidFill>
                <a:srgbClr val="FFFF00"/>
              </a:solidFill>
              <a:latin typeface="Verdana" panose="020B0604030504040204" pitchFamily="34" charset="0"/>
              <a:ea typeface="Verdana" panose="020B0604030504040204" pitchFamily="34" charset="0"/>
            </a:endParaRPr>
          </a:p>
          <a:p>
            <a:pPr marL="0" indent="0">
              <a:lnSpc>
                <a:spcPct val="150000"/>
              </a:lnSpc>
              <a:buNone/>
            </a:pPr>
            <a:r>
              <a:rPr lang="en-US" dirty="0">
                <a:latin typeface="Verdana" panose="020B0604030504040204" pitchFamily="34" charset="0"/>
                <a:ea typeface="Verdana" panose="020B0604030504040204" pitchFamily="34" charset="0"/>
              </a:rPr>
              <a:t> Ans) I used Pandas, NumPy and Matplotlib and Seaborn libraries in Pandas</a:t>
            </a:r>
            <a:endParaRPr lang="en-IN" sz="2000" dirty="0">
              <a:latin typeface="Verdana" panose="020B0604030504040204" pitchFamily="34" charset="0"/>
              <a:ea typeface="Verdana" panose="020B0604030504040204" pitchFamily="34" charset="0"/>
            </a:endParaRPr>
          </a:p>
          <a:p>
            <a:pPr marL="0" indent="0">
              <a:buNone/>
            </a:pP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6800" y="642594"/>
            <a:ext cx="10058400" cy="1371600"/>
          </a:xfrm>
        </p:spPr>
        <p:txBody>
          <a:bodyPr>
            <a:normAutofit/>
          </a:bodyPr>
          <a:lstStyle/>
          <a:p>
            <a:pPr algn="ctr"/>
            <a:r>
              <a:rPr lang="en-IN">
                <a:latin typeface="Arial Rounded MT Bold" panose="020F0704030504030204" pitchFamily="34" charset="0"/>
              </a:rPr>
              <a:t>OBJECTIVE</a:t>
            </a:r>
            <a:endParaRPr lang="en-IN">
              <a:latin typeface="Arial Rounded MT Bold" panose="020F0704030504030204" pitchFamily="34" charset="0"/>
            </a:endParaRPr>
          </a:p>
        </p:txBody>
      </p:sp>
      <p:graphicFrame>
        <p:nvGraphicFramePr>
          <p:cNvPr id="5" name="Content Placeholder 2"/>
          <p:cNvGraphicFramePr>
            <a:graphicFrameLocks noGrp="1"/>
          </p:cNvGraphicFramePr>
          <p:nvPr>
            <p:ph idx="1"/>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nvSpPr>
        <p:spPr>
          <a:xfrm>
            <a:off x="234696" y="237744"/>
            <a:ext cx="4419599" cy="6382512"/>
          </a:xfrm>
          <a:prstGeom prst="rect">
            <a:avLst/>
          </a:prstGeom>
          <a:solidFill>
            <a:schemeClr val="bg2"/>
          </a:solidFill>
          <a:ln w="6350" cap="flat" cmpd="sng" algn="ctr">
            <a:noFill/>
            <a:prstDash val="solid"/>
          </a:ln>
          <a:effectLst>
            <a:softEdge rad="0"/>
          </a:effectLst>
        </p:spPr>
      </p:sp>
      <p:sp>
        <p:nvSpPr>
          <p:cNvPr id="2" name="Title 1"/>
          <p:cNvSpPr>
            <a:spLocks noGrp="1"/>
          </p:cNvSpPr>
          <p:nvPr>
            <p:ph type="title"/>
          </p:nvPr>
        </p:nvSpPr>
        <p:spPr>
          <a:xfrm>
            <a:off x="573409" y="559477"/>
            <a:ext cx="3765200" cy="5709931"/>
          </a:xfrm>
        </p:spPr>
        <p:txBody>
          <a:bodyPr>
            <a:normAutofit/>
          </a:bodyPr>
          <a:lstStyle/>
          <a:p>
            <a:pPr algn="ctr"/>
            <a:r>
              <a:rPr lang="en-IN" sz="4400">
                <a:latin typeface="Arial Rounded MT Bold" panose="020F0704030504030204" pitchFamily="34" charset="0"/>
              </a:rPr>
              <a:t>PROBLEM STATEMENT </a:t>
            </a:r>
            <a:endParaRPr lang="en-IN" sz="4400">
              <a:latin typeface="Arial Rounded MT Bold" panose="020F0704030504030204" pitchFamily="34" charset="0"/>
            </a:endParaRPr>
          </a:p>
        </p:txBody>
      </p:sp>
      <p:graphicFrame>
        <p:nvGraphicFramePr>
          <p:cNvPr id="5" name="Content Placeholder 2"/>
          <p:cNvGraphicFramePr>
            <a:graphicFrameLocks noGrp="1"/>
          </p:cNvGraphicFramePr>
          <p:nvPr>
            <p:ph idx="1"/>
          </p:nvPr>
        </p:nvGraphicFramePr>
        <p:xfrm>
          <a:off x="5478124" y="800947"/>
          <a:ext cx="5906181" cy="5230718"/>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Architecture</a:t>
            </a:r>
            <a:endParaRPr lang="en-US" b="1" dirty="0"/>
          </a:p>
        </p:txBody>
      </p:sp>
      <p:pic>
        <p:nvPicPr>
          <p:cNvPr id="4" name="Content Placeholder 6"/>
          <p:cNvPicPr>
            <a:picLocks noGrp="1" noChangeAspect="1"/>
          </p:cNvPicPr>
          <p:nvPr>
            <p:ph idx="1"/>
          </p:nvPr>
        </p:nvPicPr>
        <p:blipFill>
          <a:blip r:embed="rId1"/>
          <a:stretch>
            <a:fillRect/>
          </a:stretch>
        </p:blipFill>
        <p:spPr>
          <a:xfrm>
            <a:off x="1066800" y="2116809"/>
            <a:ext cx="10058400" cy="390549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8449" y="495449"/>
            <a:ext cx="8907516" cy="648324"/>
          </a:xfrm>
        </p:spPr>
        <p:txBody>
          <a:bodyPr>
            <a:normAutofit fontScale="90000"/>
          </a:bodyPr>
          <a:lstStyle/>
          <a:p>
            <a:r>
              <a:rPr lang="en-IN" dirty="0">
                <a:solidFill>
                  <a:schemeClr val="tx1"/>
                </a:solidFill>
                <a:latin typeface="Arial Rounded MT Bold" panose="020F0704030504030204" pitchFamily="34" charset="0"/>
              </a:rPr>
              <a:t>DATASET INFORMATION</a:t>
            </a:r>
            <a:endParaRPr lang="en-IN" dirty="0">
              <a:solidFill>
                <a:schemeClr val="tx1"/>
              </a:solidFill>
              <a:latin typeface="Arial Rounded MT Bold" panose="020F0704030504030204" pitchFamily="34" charset="0"/>
            </a:endParaRPr>
          </a:p>
        </p:txBody>
      </p:sp>
      <p:graphicFrame>
        <p:nvGraphicFramePr>
          <p:cNvPr id="5" name="Content Placeholder 2"/>
          <p:cNvGraphicFramePr>
            <a:graphicFrameLocks noGrp="1"/>
          </p:cNvGraphicFramePr>
          <p:nvPr>
            <p:ph idx="1"/>
          </p:nvPr>
        </p:nvGraphicFramePr>
        <p:xfrm>
          <a:off x="645132" y="1290918"/>
          <a:ext cx="11094150" cy="52578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2031" y="1097280"/>
            <a:ext cx="11276910" cy="5451437"/>
          </a:xfrm>
        </p:spPr>
        <p:txBody>
          <a:bodyPr>
            <a:normAutofit fontScale="85000" lnSpcReduction="20000"/>
          </a:bodyPr>
          <a:lstStyle/>
          <a:p>
            <a:pPr marL="0" indent="0">
              <a:buNone/>
            </a:pPr>
            <a:r>
              <a:rPr lang="en-IN" dirty="0"/>
              <a:t>Following insights can be helpful to improve the sales of the company:</a:t>
            </a:r>
            <a:endParaRPr lang="en-IN" dirty="0"/>
          </a:p>
          <a:p>
            <a:pPr>
              <a:buFont typeface="Arial" panose="020B0604020202020204" pitchFamily="34" charset="0"/>
              <a:buChar char="•"/>
            </a:pPr>
            <a:r>
              <a:rPr lang="en-IN" dirty="0">
                <a:solidFill>
                  <a:srgbClr val="00B050"/>
                </a:solidFill>
              </a:rPr>
              <a:t>Unit Price  </a:t>
            </a:r>
            <a:r>
              <a:rPr lang="en-IN" dirty="0"/>
              <a:t>- Most of the unit price is within 180 dollars value as shown by the median value. The maximum unit price can be seen 668.27  and there is not any outliers as can be seen from the box plot.</a:t>
            </a:r>
            <a:endParaRPr lang="en-IN" dirty="0"/>
          </a:p>
          <a:p>
            <a:pPr>
              <a:buFont typeface="Arial" panose="020B0604020202020204" pitchFamily="34" charset="0"/>
              <a:buChar char="•"/>
            </a:pPr>
            <a:endParaRPr lang="en-IN" dirty="0"/>
          </a:p>
          <a:p>
            <a:pPr>
              <a:buFont typeface="Arial" panose="020B0604020202020204" pitchFamily="34" charset="0"/>
              <a:buChar char="•"/>
            </a:pPr>
            <a:r>
              <a:rPr lang="en-IN" dirty="0">
                <a:solidFill>
                  <a:srgbClr val="00B050"/>
                </a:solidFill>
              </a:rPr>
              <a:t>Unit Cost </a:t>
            </a:r>
            <a:r>
              <a:rPr lang="en-IN" dirty="0"/>
              <a:t>- Most of the unit cost is within 107 dollars as is shown by the median value. From box plots we can see here again we do not have any outliers, the maximum unit cost we have is around 525 dollars.</a:t>
            </a:r>
            <a:endParaRPr lang="en-IN" dirty="0"/>
          </a:p>
          <a:p>
            <a:pPr>
              <a:buFont typeface="Arial" panose="020B0604020202020204" pitchFamily="34" charset="0"/>
              <a:buChar char="•"/>
            </a:pPr>
            <a:endParaRPr lang="en-IN" dirty="0"/>
          </a:p>
          <a:p>
            <a:pPr>
              <a:buFont typeface="Arial" panose="020B0604020202020204" pitchFamily="34" charset="0"/>
              <a:buChar char="•"/>
            </a:pPr>
            <a:r>
              <a:rPr lang="en-IN" dirty="0">
                <a:solidFill>
                  <a:srgbClr val="00B050"/>
                </a:solidFill>
              </a:rPr>
              <a:t>Total Profit - </a:t>
            </a:r>
            <a:endParaRPr lang="en-IN" dirty="0">
              <a:solidFill>
                <a:srgbClr val="00B050"/>
              </a:solidFill>
            </a:endParaRPr>
          </a:p>
          <a:p>
            <a:pPr marL="0" indent="0">
              <a:buNone/>
            </a:pPr>
            <a:endParaRPr lang="en-IN" dirty="0"/>
          </a:p>
          <a:p>
            <a:pPr marL="0" indent="0">
              <a:buNone/>
            </a:pPr>
            <a:r>
              <a:rPr lang="en-IN" dirty="0"/>
              <a:t>                Most of the Total Profit values is within 2.9e+05 dollars as is shown by the median value. </a:t>
            </a:r>
            <a:endParaRPr lang="en-IN" dirty="0"/>
          </a:p>
          <a:p>
            <a:pPr marL="0" indent="0">
              <a:buNone/>
            </a:pPr>
            <a:r>
              <a:rPr lang="en-IN" dirty="0"/>
              <a:t>       </a:t>
            </a:r>
            <a:endParaRPr lang="en-IN" dirty="0"/>
          </a:p>
          <a:p>
            <a:pPr marL="0" indent="0">
              <a:buNone/>
            </a:pPr>
            <a:r>
              <a:rPr lang="en-IN" dirty="0"/>
              <a:t>                 From the box plot we can see we have more than 3 outliers for this column</a:t>
            </a:r>
            <a:endParaRPr lang="en-IN" dirty="0"/>
          </a:p>
          <a:p>
            <a:pPr marL="0" indent="0">
              <a:buNone/>
            </a:pPr>
            <a:r>
              <a:rPr lang="en-IN" dirty="0"/>
              <a:t>           </a:t>
            </a:r>
            <a:endParaRPr lang="en-IN" dirty="0"/>
          </a:p>
          <a:p>
            <a:pPr marL="0" indent="0">
              <a:buNone/>
            </a:pPr>
            <a:r>
              <a:rPr lang="en-IN" dirty="0"/>
              <a:t>                 Maximum total profit appears in months Feb and Nov , and least in Mar and Aug</a:t>
            </a:r>
            <a:endParaRPr lang="en-IN" dirty="0"/>
          </a:p>
          <a:p>
            <a:pPr marL="0" indent="0">
              <a:buNone/>
            </a:pPr>
            <a:r>
              <a:rPr lang="en-IN" dirty="0"/>
              <a:t>                </a:t>
            </a:r>
            <a:endParaRPr lang="en-IN" dirty="0"/>
          </a:p>
          <a:p>
            <a:pPr marL="0" indent="0">
              <a:buNone/>
            </a:pPr>
            <a:r>
              <a:rPr lang="en-IN" dirty="0"/>
              <a:t>                 Also, the total profit is maximum for year 2012 and least in 2011</a:t>
            </a:r>
            <a:endParaRPr lang="en-IN" dirty="0"/>
          </a:p>
          <a:p>
            <a:pPr marL="0" indent="0">
              <a:buNone/>
            </a:pPr>
            <a:r>
              <a:rPr lang="en-IN" dirty="0"/>
              <a:t>                    </a:t>
            </a:r>
            <a:endParaRPr lang="en-IN" dirty="0"/>
          </a:p>
          <a:p>
            <a:pPr marL="0" indent="0">
              <a:buNone/>
            </a:pPr>
            <a:r>
              <a:rPr lang="en-IN" dirty="0"/>
              <a:t>                 And maximum profit is obtained from cosmetics and minimum with food items such as Fruits, beverages and meat.</a:t>
            </a:r>
            <a:endParaRPr lang="en-IN" dirty="0"/>
          </a:p>
          <a:p>
            <a:pPr marL="0" indent="0">
              <a:buNone/>
            </a:pPr>
            <a:endParaRPr lang="en-IN" dirty="0"/>
          </a:p>
          <a:p>
            <a:pPr marL="0" indent="0">
              <a:buNone/>
            </a:pPr>
            <a:endParaRPr lang="en-IN" dirty="0"/>
          </a:p>
          <a:p>
            <a:pPr marL="0" indent="0">
              <a:buNone/>
            </a:pPr>
            <a:endParaRPr lang="en-IN" dirty="0"/>
          </a:p>
        </p:txBody>
      </p:sp>
      <p:sp>
        <p:nvSpPr>
          <p:cNvPr id="2" name="TextBox 1"/>
          <p:cNvSpPr txBox="1"/>
          <p:nvPr/>
        </p:nvSpPr>
        <p:spPr>
          <a:xfrm>
            <a:off x="3341320" y="437877"/>
            <a:ext cx="4389343" cy="861774"/>
          </a:xfrm>
          <a:prstGeom prst="rect">
            <a:avLst/>
          </a:prstGeom>
          <a:noFill/>
        </p:spPr>
        <p:txBody>
          <a:bodyPr wrap="none" rtlCol="0">
            <a:spAutoFit/>
          </a:bodyPr>
          <a:lstStyle/>
          <a:p>
            <a:r>
              <a:rPr lang="en-US" sz="3200" dirty="0">
                <a:latin typeface="Arial Rounded MT Bold" panose="020F0704030504030204" pitchFamily="34" charset="0"/>
              </a:rPr>
              <a:t>Detailed Description:</a:t>
            </a:r>
            <a:endParaRPr lang="en-US" sz="3200" dirty="0">
              <a:latin typeface="Arial Rounded MT Bold" panose="020F0704030504030204" pitchFamily="34" charset="0"/>
            </a:endParaRP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97542"/>
            <a:ext cx="9592653" cy="5750858"/>
          </a:xfrm>
        </p:spPr>
        <p:txBody>
          <a:bodyPr>
            <a:normAutofit/>
          </a:bodyPr>
          <a:lstStyle/>
          <a:p>
            <a:pPr>
              <a:buFont typeface="Arial" panose="020B0604020202020204" pitchFamily="34" charset="0"/>
              <a:buChar char="•"/>
            </a:pPr>
            <a:r>
              <a:rPr lang="en-IN" dirty="0">
                <a:solidFill>
                  <a:srgbClr val="00B050"/>
                </a:solidFill>
              </a:rPr>
              <a:t>Units Sold - </a:t>
            </a:r>
            <a:endParaRPr lang="en-IN" dirty="0"/>
          </a:p>
          <a:p>
            <a:pPr marL="0" indent="0">
              <a:buNone/>
            </a:pPr>
            <a:r>
              <a:rPr lang="en-IN" dirty="0"/>
              <a:t>               Most of the units Sold lies within 5383 units as can be seen from the median value. From box plots we can say again here we do not have any outliers, the maximum Units Sold is 9925 units and minimum we have is 124 units.</a:t>
            </a:r>
            <a:endParaRPr lang="en-IN" dirty="0"/>
          </a:p>
          <a:p>
            <a:pPr marL="0" indent="0">
              <a:buNone/>
            </a:pPr>
            <a:r>
              <a:rPr lang="en-IN" dirty="0"/>
              <a:t>            We can see highest units sold are in Jul month followed by Feb, and least in Aug, March and Dec</a:t>
            </a:r>
            <a:endParaRPr lang="en-IN" dirty="0"/>
          </a:p>
          <a:p>
            <a:pPr marL="0" indent="0">
              <a:buNone/>
            </a:pPr>
            <a:r>
              <a:rPr lang="en-IN" dirty="0"/>
              <a:t>            Maximum units were sold at year 2012 and next at year 2014</a:t>
            </a:r>
            <a:endParaRPr lang="en-IN" dirty="0"/>
          </a:p>
          <a:p>
            <a:pPr marL="0" indent="0">
              <a:buNone/>
            </a:pPr>
            <a:r>
              <a:rPr lang="en-IN" dirty="0"/>
              <a:t>            Clothes and Cosmetics have the maximum units sold, meat is minimum</a:t>
            </a:r>
            <a:endParaRPr lang="en-IN" dirty="0"/>
          </a:p>
          <a:p>
            <a:endParaRPr lang="en-IN" dirty="0"/>
          </a:p>
          <a:p>
            <a:endParaRPr lang="en-IN" dirty="0"/>
          </a:p>
          <a:p>
            <a:pPr>
              <a:buFont typeface="Arial" panose="020B0604020202020204" pitchFamily="34" charset="0"/>
              <a:buChar char="•"/>
            </a:pPr>
            <a:r>
              <a:rPr lang="en-IN" dirty="0">
                <a:solidFill>
                  <a:srgbClr val="00B050"/>
                </a:solidFill>
              </a:rPr>
              <a:t>Shipping Duration - </a:t>
            </a:r>
            <a:r>
              <a:rPr lang="en-IN" dirty="0"/>
              <a:t>Most of the values in shipping duration is within 24 days as is shown by the median value and also the deviation or spread of data is lesser. Clearly, we do not have any outliers here, the maximum and minimum values are 50 and 0 days.</a:t>
            </a:r>
            <a:endParaRPr lang="en-IN" dirty="0"/>
          </a:p>
          <a:p>
            <a:endParaRPr lang="en-IN" dirty="0"/>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68941" y="430306"/>
            <a:ext cx="11524129" cy="6199094"/>
          </a:xfrm>
        </p:spPr>
        <p:txBody>
          <a:bodyPr>
            <a:noAutofit/>
          </a:bodyPr>
          <a:lstStyle/>
          <a:p>
            <a:pPr marL="0" indent="0">
              <a:buNone/>
            </a:pPr>
            <a:r>
              <a:rPr lang="en-IN" dirty="0">
                <a:solidFill>
                  <a:srgbClr val="00B050"/>
                </a:solidFill>
              </a:rPr>
              <a:t> Item Type - </a:t>
            </a:r>
            <a:r>
              <a:rPr lang="en-IN" dirty="0"/>
              <a:t>Most of the item types are Clothes, Cosmetics and Office Supplies</a:t>
            </a:r>
            <a:endParaRPr lang="en-IN" dirty="0"/>
          </a:p>
          <a:p>
            <a:endParaRPr lang="en-IN" dirty="0"/>
          </a:p>
          <a:p>
            <a:endParaRPr lang="en-IN" dirty="0"/>
          </a:p>
          <a:p>
            <a:pPr marL="0" indent="0">
              <a:buNone/>
            </a:pPr>
            <a:r>
              <a:rPr lang="en-IN" dirty="0">
                <a:solidFill>
                  <a:srgbClr val="00B050"/>
                </a:solidFill>
              </a:rPr>
              <a:t>Region - </a:t>
            </a:r>
            <a:r>
              <a:rPr lang="en-IN" dirty="0"/>
              <a:t>The most common regions are Sub-Saharan Africa (37) and Europe (24).</a:t>
            </a:r>
            <a:endParaRPr lang="en-IN" dirty="0"/>
          </a:p>
          <a:p>
            <a:endParaRPr lang="en-IN" dirty="0"/>
          </a:p>
          <a:p>
            <a:endParaRPr lang="en-IN" dirty="0"/>
          </a:p>
          <a:p>
            <a:pPr marL="0" indent="0">
              <a:buNone/>
            </a:pPr>
            <a:r>
              <a:rPr lang="en-IN" dirty="0">
                <a:solidFill>
                  <a:srgbClr val="00B050"/>
                </a:solidFill>
              </a:rPr>
              <a:t>Shipping day name - </a:t>
            </a:r>
            <a:r>
              <a:rPr lang="en-IN" dirty="0"/>
              <a:t>Most of the shipping is happening on Saturdays and Wednesdays and least on Sundays</a:t>
            </a: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{01142C32-01CF-7740-9730-EA99EACEAEEA}tf10001067_mac</Template>
  <TotalTime>0</TotalTime>
  <Words>4567</Words>
  <Application>WPS Presentation</Application>
  <PresentationFormat>Widescreen</PresentationFormat>
  <Paragraphs>169</Paragraphs>
  <Slides>21</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21</vt:i4>
      </vt:variant>
    </vt:vector>
  </HeadingPairs>
  <TitlesOfParts>
    <vt:vector size="34" baseType="lpstr">
      <vt:lpstr>Arial</vt:lpstr>
      <vt:lpstr>SimSun</vt:lpstr>
      <vt:lpstr>Wingdings</vt:lpstr>
      <vt:lpstr>Garamond</vt:lpstr>
      <vt:lpstr>Segoe Print</vt:lpstr>
      <vt:lpstr>Arial Rounded MT Bold</vt:lpstr>
      <vt:lpstr>Verdana</vt:lpstr>
      <vt:lpstr>Times New Roman</vt:lpstr>
      <vt:lpstr>Century Gothic</vt:lpstr>
      <vt:lpstr>Microsoft YaHei</vt:lpstr>
      <vt:lpstr>Arial Unicode MS</vt:lpstr>
      <vt:lpstr>Calibri</vt:lpstr>
      <vt:lpstr>Savon</vt:lpstr>
      <vt:lpstr>Analyzing Amazon Sales data</vt:lpstr>
      <vt:lpstr>PROJECT DETAIL</vt:lpstr>
      <vt:lpstr>OBJECTIVE</vt:lpstr>
      <vt:lpstr>PROBLEM STATEMENT </vt:lpstr>
      <vt:lpstr>Architecture</vt:lpstr>
      <vt:lpstr>DATASET INFORMATION</vt:lpstr>
      <vt:lpstr>PowerPoint 演示文稿</vt:lpstr>
      <vt:lpstr>PowerPoint 演示文稿</vt:lpstr>
      <vt:lpstr>PowerPoint 演示文稿</vt:lpstr>
      <vt:lpstr>Insights</vt:lpstr>
      <vt:lpstr>2. Sales Trend Month Wise</vt:lpstr>
      <vt:lpstr>3. Sales Trend  Yearly Month wise</vt:lpstr>
      <vt:lpstr>PowerPoint 演示文稿</vt:lpstr>
      <vt:lpstr>5. Item Type vs Total Profit</vt:lpstr>
      <vt:lpstr>PowerPoint 演示文稿</vt:lpstr>
      <vt:lpstr>Units Sold in different countries</vt:lpstr>
      <vt:lpstr>FINAL REPORT</vt:lpstr>
      <vt:lpstr>KEY PERFORMANCE INDICATOR (KPI) </vt:lpstr>
      <vt:lpstr>CONCLUSION</vt:lpstr>
      <vt:lpstr>Q &amp; A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DIAGNOSTIC  ANALYSIS</dc:title>
  <dc:creator>Aishwarya Pathipaka</dc:creator>
  <cp:lastModifiedBy>anujs</cp:lastModifiedBy>
  <cp:revision>8</cp:revision>
  <dcterms:created xsi:type="dcterms:W3CDTF">2022-08-05T10:34:00Z</dcterms:created>
  <dcterms:modified xsi:type="dcterms:W3CDTF">2024-07-18T10:41:50Z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75A5378FCCCC4EADB33A7F37B66F549F_12</vt:lpwstr>
  </property>
  <property fmtid="{D5CDD505-2E9C-101B-9397-08002B2CF9AE}" pid="3" name="KSOProductBuildVer">
    <vt:lpwstr>1033-12.2.0.13472</vt:lpwstr>
  </property>
</Properties>
</file>

<file path=docProps/thumbnail.jpeg>
</file>